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7"/>
  </p:notesMasterIdLst>
  <p:sldIdLst>
    <p:sldId id="353" r:id="rId2"/>
    <p:sldId id="826" r:id="rId3"/>
    <p:sldId id="1277" r:id="rId4"/>
    <p:sldId id="1378" r:id="rId5"/>
    <p:sldId id="1283" r:id="rId6"/>
    <p:sldId id="1377" r:id="rId7"/>
    <p:sldId id="900" r:id="rId8"/>
    <p:sldId id="901" r:id="rId9"/>
    <p:sldId id="1197" r:id="rId10"/>
    <p:sldId id="1318" r:id="rId11"/>
    <p:sldId id="726" r:id="rId12"/>
    <p:sldId id="1307" r:id="rId13"/>
    <p:sldId id="1371" r:id="rId14"/>
    <p:sldId id="356" r:id="rId15"/>
    <p:sldId id="1284" r:id="rId16"/>
    <p:sldId id="1285" r:id="rId17"/>
    <p:sldId id="1379" r:id="rId18"/>
    <p:sldId id="1190" r:id="rId19"/>
    <p:sldId id="884" r:id="rId20"/>
    <p:sldId id="1324" r:id="rId21"/>
    <p:sldId id="1308" r:id="rId22"/>
    <p:sldId id="848" r:id="rId23"/>
    <p:sldId id="1313" r:id="rId24"/>
    <p:sldId id="358" r:id="rId25"/>
    <p:sldId id="1287" r:id="rId26"/>
    <p:sldId id="1380" r:id="rId27"/>
    <p:sldId id="1381" r:id="rId28"/>
    <p:sldId id="944" r:id="rId29"/>
    <p:sldId id="831" r:id="rId30"/>
    <p:sldId id="1383" r:id="rId31"/>
    <p:sldId id="1238" r:id="rId32"/>
    <p:sldId id="1382" r:id="rId33"/>
    <p:sldId id="1322" r:id="rId34"/>
    <p:sldId id="886" r:id="rId35"/>
    <p:sldId id="1208" r:id="rId36"/>
    <p:sldId id="1350" r:id="rId37"/>
    <p:sldId id="1261" r:id="rId38"/>
    <p:sldId id="1263" r:id="rId39"/>
    <p:sldId id="361" r:id="rId40"/>
    <p:sldId id="904" r:id="rId41"/>
    <p:sldId id="1270" r:id="rId42"/>
    <p:sldId id="1125" r:id="rId43"/>
    <p:sldId id="1209" r:id="rId44"/>
    <p:sldId id="1353" r:id="rId45"/>
    <p:sldId id="1201" r:id="rId46"/>
    <p:sldId id="1385" r:id="rId47"/>
    <p:sldId id="1292" r:id="rId48"/>
    <p:sldId id="1384" r:id="rId49"/>
    <p:sldId id="1278" r:id="rId50"/>
    <p:sldId id="851" r:id="rId51"/>
    <p:sldId id="1130" r:id="rId52"/>
    <p:sldId id="989" r:id="rId53"/>
    <p:sldId id="1098" r:id="rId54"/>
    <p:sldId id="852" r:id="rId55"/>
    <p:sldId id="890" r:id="rId56"/>
    <p:sldId id="294" r:id="rId57"/>
    <p:sldId id="295" r:id="rId58"/>
    <p:sldId id="366" r:id="rId59"/>
    <p:sldId id="607" r:id="rId60"/>
    <p:sldId id="891" r:id="rId61"/>
    <p:sldId id="1067" r:id="rId62"/>
    <p:sldId id="1320" r:id="rId63"/>
    <p:sldId id="1028" r:id="rId64"/>
    <p:sldId id="1015" r:id="rId65"/>
    <p:sldId id="1205" r:id="rId66"/>
    <p:sldId id="1264" r:id="rId67"/>
    <p:sldId id="1265" r:id="rId68"/>
    <p:sldId id="1266" r:id="rId69"/>
    <p:sldId id="1271" r:id="rId70"/>
    <p:sldId id="1329" r:id="rId71"/>
    <p:sldId id="1372" r:id="rId72"/>
    <p:sldId id="1373" r:id="rId73"/>
    <p:sldId id="1374" r:id="rId74"/>
    <p:sldId id="1376" r:id="rId75"/>
    <p:sldId id="1355" r:id="rId76"/>
    <p:sldId id="367" r:id="rId77"/>
    <p:sldId id="299" r:id="rId78"/>
    <p:sldId id="1294" r:id="rId79"/>
    <p:sldId id="1386" r:id="rId80"/>
    <p:sldId id="1387" r:id="rId81"/>
    <p:sldId id="368" r:id="rId82"/>
    <p:sldId id="1296" r:id="rId83"/>
    <p:sldId id="1388" r:id="rId84"/>
    <p:sldId id="1389" r:id="rId85"/>
    <p:sldId id="1102" r:id="rId86"/>
    <p:sldId id="370" r:id="rId87"/>
    <p:sldId id="1135" r:id="rId88"/>
    <p:sldId id="1349" r:id="rId89"/>
    <p:sldId id="1212" r:id="rId90"/>
    <p:sldId id="371" r:id="rId91"/>
    <p:sldId id="1182" r:id="rId92"/>
    <p:sldId id="318" r:id="rId93"/>
    <p:sldId id="1239" r:id="rId94"/>
    <p:sldId id="1356" r:id="rId95"/>
    <p:sldId id="373" r:id="rId96"/>
    <p:sldId id="811" r:id="rId97"/>
    <p:sldId id="1193" r:id="rId98"/>
    <p:sldId id="1343" r:id="rId99"/>
    <p:sldId id="1357" r:id="rId100"/>
    <p:sldId id="1358" r:id="rId101"/>
    <p:sldId id="1359" r:id="rId102"/>
    <p:sldId id="1360" r:id="rId103"/>
    <p:sldId id="1361" r:id="rId104"/>
    <p:sldId id="1362" r:id="rId105"/>
    <p:sldId id="1363" r:id="rId106"/>
    <p:sldId id="1364" r:id="rId107"/>
    <p:sldId id="1365" r:id="rId108"/>
    <p:sldId id="1366" r:id="rId109"/>
    <p:sldId id="1367" r:id="rId110"/>
    <p:sldId id="1368" r:id="rId111"/>
    <p:sldId id="1039" r:id="rId112"/>
    <p:sldId id="1352" r:id="rId113"/>
    <p:sldId id="931" r:id="rId114"/>
    <p:sldId id="1257" r:id="rId115"/>
    <p:sldId id="1369" r:id="rId116"/>
    <p:sldId id="1281" r:id="rId117"/>
    <p:sldId id="1171" r:id="rId118"/>
    <p:sldId id="1258" r:id="rId119"/>
    <p:sldId id="1344" r:id="rId120"/>
    <p:sldId id="1275" r:id="rId121"/>
    <p:sldId id="1347" r:id="rId122"/>
    <p:sldId id="1345" r:id="rId123"/>
    <p:sldId id="1259" r:id="rId124"/>
    <p:sldId id="1155" r:id="rId125"/>
    <p:sldId id="1370" r:id="rId12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>
          <p15:clr>
            <a:srgbClr val="A4A3A4"/>
          </p15:clr>
        </p15:guide>
        <p15:guide id="2" orient="horz" pos="3294">
          <p15:clr>
            <a:srgbClr val="A4A3A4"/>
          </p15:clr>
        </p15:guide>
        <p15:guide id="3" pos="5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9542" autoAdjust="0"/>
  </p:normalViewPr>
  <p:slideViewPr>
    <p:cSldViewPr>
      <p:cViewPr varScale="1">
        <p:scale>
          <a:sx n="113" d="100"/>
          <a:sy n="113" d="100"/>
        </p:scale>
        <p:origin x="1608" y="102"/>
      </p:cViewPr>
      <p:guideLst>
        <p:guide orient="horz" pos="572"/>
        <p:guide orient="horz" pos="3294"/>
        <p:guide pos="5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7BDFB6-B163-4813-B232-4160628B7A86}" type="datetimeFigureOut">
              <a:rPr lang="de-DE" smtClean="0"/>
              <a:t>13.08.2026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7CFE3-8961-4E57-B578-45444DAA1D31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948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47CFE3-8961-4E57-B578-45444DAA1D31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4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pPr/>
              <a:t>13.08.2026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alfaromeo.de/mopar/angebote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www.alfaromeo.de/mopar/sommer-check-2026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alfaromeo.de/mopar/bremsfluessigkeitswechsel-2026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alfaromeo.de/mopar/bremsfluessigkeitswechsel-2026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hyperlink" Target="https://www.audi.de/de/service-zubehoer/audi-services/#a68d1551-c8f5-45f7-8167-937f66b04778-1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ww.bmw.de/de/topics/service-zubehoer/bmw-service/service-5plus.html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www.bmw.de/de/service-portal/bmw-value-service.html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ww.citroen.de/wartung-services/aktuelle-angebote/5plus-service.html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hyperlink" Target="https://www.citroen.de/wartung-services/aktuelle-angebote/sommer-check-2026.html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www.citroen.de/wartung-services/aktuelle-angebote/sommer-check-2026.html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upraofficial.de/angebote/winter-angebote" TargetMode="External"/><Relationship Id="rId2" Type="http://schemas.openxmlformats.org/officeDocument/2006/relationships/hyperlink" Target="http://www.diekommunikationsfabrik.de/2026/04_April/Service/Service_Internet/S_Cupra_1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www.cupraofficial.de/angebote/fahrzeugteile-zubehoer" TargetMode="Externa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https://www.dacia.de/wartung/dacia-treuegarantie.html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dacia.de/aktuelle-aktion.html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www.dsautomobiles.de/mein-ds/wartung-services/aktuelle-angebote/sommer-check-2026.html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www.dsautomobiles.de/mein-ds/wartung-services/aktuelle-angebote/bremsfluessigkeitswechsel-2026.html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www.dsautomobiles.de/mein-ds/wartung-services/aktuelle-angebote/bremsfluessigkeitswechsel-2026.html" TargetMode="Externa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www.dsautomobiles.de/mein-ds/wartung-services/aktuelle-angebote.html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hyperlink" Target="https://www.fiat.de/mopar/sommer-check-2026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s://www.fiat.de/mopar/bremsfluessigkeitswechsel-2026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s://offers.stellantis.com/de-cashback/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www.fiat.de/besitzer/fiat-expertise/aktuelle-angebote" TargetMode="Externa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ford.de/service/service-und-reparatur/aktionen-angebote/windschutzscheibe-und-wischer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d.de/service/service-und-reparatur/aktionen-angebote/winter-check" TargetMode="External"/><Relationship Id="rId2" Type="http://schemas.openxmlformats.org/officeDocument/2006/relationships/hyperlink" Target="http://www.diekommunikationsfabrik.de/2026/04_April/Service/Service_Internet/S_Ford_3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www.ford.de/service/service-und-reparatur/service/ford-economy-service" TargetMode="Externa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www.ford.de/service/service-und-reparatur/service/ford-economy-service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hyundai.com/de/de/service/serviceleistungen/uebersicht.html" TargetMode="Externa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hyperlink" Target="https://www.hyundai.com/de/de/service/serviceleistungen/uebersicht.html" TargetMode="Externa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www.hyundai.com/de/de/service-zubehoer/service/uebersicht.html#tab-sicherheits-check" TargetMode="Externa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ww.hyundai.com/de/de/beratung-kauf/zubehoer/uebersicht/saisonangebote.html" TargetMode="Externa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hyperlink" Target="https://www.hyundai.com/de/de/beratung-kauf/zubehoer/uebersicht/saisonangebote.html#saisonangebote" TargetMode="Externa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hyperlink" Target="https://www.jeep.de/mopar/scheibenwischer-2026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jeep.de/mopar/scheibenwischer-2026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hyperlink" Target="https://www.jeep.de/mopar/scheibenwischer-2026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hyperlink" Target="https://www.jeep.de/mopar/komplettpreis-angebote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www.kia.com/de/service/serviceangebote/kia-sommerangebote/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hyperlink" Target="https://www.kia.com/de/service/kia-service-5-plus/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www.kia.com/de/service/kia-service-5-plus/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hyperlink" Target="https://www.mercedes-benz.de/passengercars/services/service-select.html?gad_source=1&amp;gclid=CjwKCAjw9IayBhBJEiwAVuc3fpqDIlQhkVXgiQFZrGB_BqnaLJEXDYeX-1jPLwyC7B698w1jnpUTshoCvM4QAvD_BwE&amp;gclsrc=aw.ds#/eligible-vehicles" TargetMode="Externa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hyperlink" Target="https://www.mercedes-benz.de/passengercars/parts-accessoires/genuine-parts-accessories/parts-portfolio.module.html" TargetMode="Externa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hyperlink" Target="https://www.mercedes-benz.de/passengercars/parts-accessoires/genuine-parts-accessories/genuine-parts.module.html" TargetMode="Externa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hyperlink" Target="https://www.mini.de/de_DE/home/services/service5plus.html" TargetMode="Externa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www.mitsubishi-motors.de/service-zubehoer/service" TargetMode="Externa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hyperlink" Target="https://www.mitsubishi-motors.de/service-zubehoer/service" TargetMode="Externa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ssan.de/kunden/angebote/7plus.html" TargetMode="External"/><Relationship Id="rId2" Type="http://schemas.openxmlformats.org/officeDocument/2006/relationships/hyperlink" Target="http://www.diekommunikationsfabrik.de/2026/04_April/Service/Service_Internet/S_Nissan_7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hyperlink" Target="https://www.nissan.de/kunden/zubehoer-und-ausruestungen/pakete.html" TargetMode="Externa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hyperlink" Target="https://www.nissan.de/kunden/angebote/sommer-angebote.html" TargetMode="Externa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hyperlink" Target="https://www.nissan.de/kunden/angebote/fruehjahrsangebote.html" TargetMode="Externa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hyperlink" Target="https://www.opel.de/service/angebote/aktuell.html" TargetMode="Externa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hyperlink" Target="https://www.opel.de/service/angebote/sommer-check-2026.html" TargetMode="Externa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s://www.opel.de/service/angebote/bremsfluessigkeitswechsel-2026.html" TargetMode="Externa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hyperlink" Target="https://offers.stellantis.com/de-cashback/" TargetMode="Externa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hyperlink" Target="https://www.peugeot.de/service/meinen-peugeot-warten/aktuelle-angebote/sommer-check-2026.html" TargetMode="Externa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hyperlink" Target="https://www.peugeot.de/service/meinen-peugeot-warten/aktuelle-angebote.html" TargetMode="Externa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hyperlink" Target="https://www.peugeot.de/service/meinen-peugeot-warten/aktuelle-angebote.html" TargetMode="Externa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ugeot.de/service/meinen-peugeot-warten/aktuelle-angebote.html" TargetMode="External"/><Relationship Id="rId2" Type="http://schemas.openxmlformats.org/officeDocument/2006/relationships/hyperlink" Target="http://www.diekommunikationsfabrik.de/2026/04_April/Service/Service_Internet/S_Peugeot_3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hyperlink" Target="https://www.renault.de/service/aktuelle-aktionen.html" TargetMode="Externa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hyperlink" Target="https://www.renault.de/services/economyparts-fahrzeug-werterhalt.html" TargetMode="Externa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hyperlink" Target="https://www.renault.de/service/economy-parts.html" TargetMode="Externa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hyperlink" Target="https://www.seat.de/service-zubehoer/teile-zubehoer/uebersicht.html" TargetMode="Externa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hyperlink" Target="https://www.seat.de/angebote/fruehlings-angebote" TargetMode="Externa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hyperlink" Target="https://www.skoda-auto.de/service/original-teile" TargetMode="Externa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hyperlink" Target="https://www.skoda-auto.de/service/original-teile" TargetMode="Externa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hyperlink" Target="https://www.skoda-auto.de/service/teilerabatt" TargetMode="Externa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hyperlink" Target="https://www.skoda-auto.de/service/aktion-sommer-2026" TargetMode="Externa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hyperlink" Target="https://auto.suzuki.de/service/wartung-service" TargetMode="Externa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hyperlink" Target="https://www.toyota.de/zubehoer-service/angebote-tipps/sommerangebote" TargetMode="Externa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hyperlink" Target="https://www.toyota.de/zubehoer-service/zubehoer/standheizung" TargetMode="External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hyperlink" Target="https://www.toyota.de/zubehoer-service/angebote-tipps/winterangebote" TargetMode="Externa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hyperlink" Target="https://www.toyota.de/zubehoer-service/angebote-tipps/fruehjahrsangebote" TargetMode="Externa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hyperlink" Target="https://www.volkswagen.de/de/angebote-und-produkte/zubehoer-und-serviceangebote/saisonangebote.html#checks" TargetMode="Externa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hyperlink" Target="https://www.volkswagen.de/de/angebote-und-produkte/zubehoer-und-serviceangebote/saisonangebote.html#checks" TargetMode="Externa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hyperlink" Target="https://www.volkswagen.de/de/besitzer-und-service/service-und-ersatzteile.html" TargetMode="External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hyperlink" Target="https://www.volkswagen.de/de/besitzer-und-service/service-und-ersatzteile/volkswagen-teile.html#horum" TargetMode="External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hyperlink" Target="https://www.volkswagen.de/de/besitzer-und-service/service-und-ersatzteile/volkswagen-teile.html#austausch-teil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Service-Angebote auf den Internetseiten der Fabrikate </a:t>
            </a:r>
            <a:br>
              <a:rPr lang="de-DE" sz="2400" b="1" dirty="0">
                <a:latin typeface="Arial" pitchFamily="34" charset="0"/>
                <a:cs typeface="Arial" pitchFamily="34" charset="0"/>
              </a:rPr>
            </a:br>
            <a:r>
              <a:rPr lang="de-DE" sz="2400" b="1" dirty="0">
                <a:latin typeface="Arial" pitchFamily="34" charset="0"/>
                <a:cs typeface="Arial" pitchFamily="34" charset="0"/>
              </a:rPr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5919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Alfa Romeo</a:t>
            </a:r>
          </a:p>
        </p:txBody>
      </p:sp>
    </p:spTree>
    <p:extLst>
      <p:ext uri="{BB962C8B-B14F-4D97-AF65-F5344CB8AC3E}">
        <p14:creationId xmlns:p14="http://schemas.microsoft.com/office/powerpoint/2010/main" val="134392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0139B-D59E-B649-01C8-C3FED44F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6620B8B-20B6-3173-1FF6-6D16867DEF1C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Komplettpreisangebote für Fz. ab 4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24119DC6-1CE8-2812-C388-FF1F50929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47" y="895350"/>
            <a:ext cx="3456000" cy="4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7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DC9E-ACC5-8602-BAA5-2ABE559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ABF93EB-1657-9C33-10F1-DCC42E0D0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051765"/>
              </p:ext>
            </p:extLst>
          </p:nvPr>
        </p:nvGraphicFramePr>
        <p:xfrm>
          <a:off x="900113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975D0AE0-0596-4A66-82C1-B8B5E3DAB291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A07285C-C2E6-4AC4-974F-8AB0270E1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7"/>
            <a:ext cx="5544000" cy="383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466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DC9E-ACC5-8602-BAA5-2ABE559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ABF93EB-1657-9C33-10F1-DCC42E0D0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318583"/>
              </p:ext>
            </p:extLst>
          </p:nvPr>
        </p:nvGraphicFramePr>
        <p:xfrm>
          <a:off x="900113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975D0AE0-0596-4A66-82C1-B8B5E3DAB291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BA828DF-2AB7-4A5C-8206-D7B33B6E2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" y="908050"/>
            <a:ext cx="6012000" cy="40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49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DC9E-ACC5-8602-BAA5-2ABE559F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ABF93EB-1657-9C33-10F1-DCC42E0D0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096433"/>
              </p:ext>
            </p:extLst>
          </p:nvPr>
        </p:nvGraphicFramePr>
        <p:xfrm>
          <a:off x="900113" y="5229225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Alfa Romeo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975D0AE0-0596-4A66-82C1-B8B5E3DAB291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E564F44-F4EB-4DAC-9A86-824CED356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3"/>
            <a:ext cx="7704000" cy="395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55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Audi</a:t>
            </a:r>
          </a:p>
        </p:txBody>
      </p:sp>
    </p:spTree>
    <p:extLst>
      <p:ext uri="{BB962C8B-B14F-4D97-AF65-F5344CB8AC3E}">
        <p14:creationId xmlns:p14="http://schemas.microsoft.com/office/powerpoint/2010/main" val="3328681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78506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Car-Check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AD4E2D19-99B3-1E06-9700-9BF7730A1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58" y="908050"/>
            <a:ext cx="5123374" cy="37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4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01CA9-3ECE-BF5E-F58B-143009727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ABF5F0-2066-CADF-7382-567315863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49275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604E004-5204-9EC8-9302-23751660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5" y="881658"/>
            <a:ext cx="4927705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68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99DE1-F4EF-E63E-32AD-97F96CD10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D4A2A66-4B66-E8A3-6E22-5AB21B8968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54633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Audi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Austauschteile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0E6CC267-92BB-8230-FA9E-05CD4B06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4"/>
            <a:ext cx="4788000" cy="379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28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BMW</a:t>
            </a:r>
          </a:p>
        </p:txBody>
      </p:sp>
    </p:spTree>
    <p:extLst>
      <p:ext uri="{BB962C8B-B14F-4D97-AF65-F5344CB8AC3E}">
        <p14:creationId xmlns:p14="http://schemas.microsoft.com/office/powerpoint/2010/main" val="4273792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A510-035B-AD5B-46B4-9976E9AE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F3CEC14-74DD-D4F4-A2CF-0496462BD152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BMW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20 % Ersparnis für BMW älter als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de-DE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05B679E-080F-F367-DE44-FBD8CD1AC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6" y="908076"/>
            <a:ext cx="7272000" cy="367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2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8A510-035B-AD5B-46B4-9976E9AE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F3CEC14-74DD-D4F4-A2CF-0496462BD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226961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BMW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Preisvorteile bis zu 30 % für Fahrzeuge ab 8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4CDDD525-3F36-4ABD-ACFF-67C2A3443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9"/>
            <a:ext cx="7920000" cy="308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2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Citro</a:t>
            </a:r>
            <a:r>
              <a:rPr lang="de-DE" sz="2400" b="1" dirty="0">
                <a:latin typeface="Arial"/>
                <a:cs typeface="Arial"/>
              </a:rPr>
              <a:t>ën</a:t>
            </a:r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4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1C9B9-2CAB-27FD-8F6B-45368842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19FD332-6941-07CA-4384-6AE59A516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819688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Citroen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AD9DDDB-F6F3-6B76-DEA2-1E6D38F25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1" y="908071"/>
            <a:ext cx="7524000" cy="402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13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1DA2-8137-524E-2B2E-E9DB9F464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EC97866-9E24-6E06-8030-E80FD895F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303192"/>
              </p:ext>
            </p:extLst>
          </p:nvPr>
        </p:nvGraphicFramePr>
        <p:xfrm>
          <a:off x="884521" y="5229225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Citroen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 inklusive 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2295773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DE30D5F-7F7A-455F-9A09-D9D061CBBEBC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43673A7-DE03-43E5-A78F-478F35F20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24653"/>
            <a:ext cx="7524000" cy="228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95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1DA2-8137-524E-2B2E-E9DB9F464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EC97866-9E24-6E06-8030-E80FD895FC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496097"/>
              </p:ext>
            </p:extLst>
          </p:nvPr>
        </p:nvGraphicFramePr>
        <p:xfrm>
          <a:off x="884521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Citroen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DE30D5F-7F7A-455F-9A09-D9D061CBBEBC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1AC70C2-C489-447D-BCDE-315F4ABF8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18427"/>
            <a:ext cx="7884000" cy="303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40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42E53-5FFD-AAE2-D33F-26A9D907A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FC430DE-AA6B-42E5-FC84-3325FFCEFEAE}"/>
              </a:ext>
            </a:extLst>
          </p:cNvPr>
          <p:cNvSpPr txBox="1"/>
          <p:nvPr/>
        </p:nvSpPr>
        <p:spPr>
          <a:xfrm>
            <a:off x="0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Cupra</a:t>
            </a:r>
          </a:p>
        </p:txBody>
      </p:sp>
    </p:spTree>
    <p:extLst>
      <p:ext uri="{BB962C8B-B14F-4D97-AF65-F5344CB8AC3E}">
        <p14:creationId xmlns:p14="http://schemas.microsoft.com/office/powerpoint/2010/main" val="3621686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612424"/>
              </p:ext>
            </p:extLst>
          </p:nvPr>
        </p:nvGraphicFramePr>
        <p:xfrm>
          <a:off x="900113" y="5229200"/>
          <a:ext cx="7740000" cy="135064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Cupra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Urlaubs-Check-Check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13851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FFEF681C-D05F-46B9-9B56-1FDD3CC60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29028"/>
            <a:ext cx="7848000" cy="331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64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61761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Cupra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Teile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7B838A7A-6189-411A-A5F9-80D02DC33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73274"/>
            <a:ext cx="7157983" cy="35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67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985B7-0A63-C737-21EA-43E7E7845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E1F0527-B694-1380-126F-44F4CC4E2B32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Dacia</a:t>
            </a:r>
          </a:p>
        </p:txBody>
      </p:sp>
    </p:spTree>
    <p:extLst>
      <p:ext uri="{BB962C8B-B14F-4D97-AF65-F5344CB8AC3E}">
        <p14:creationId xmlns:p14="http://schemas.microsoft.com/office/powerpoint/2010/main" val="4029408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96828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 Jahr Garantieverlängerung mit jeder Wartung, für Fahrzeuge bis 6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759FB246-40C3-F819-E692-C95A7DF51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06" y="908094"/>
            <a:ext cx="4032000" cy="387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04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DCD55-BB4E-0F4C-7CC2-AB2DBC186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3EA0A8C-AD24-6E78-EE1A-AEF2D35595D2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Dacia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Service-Sparbuch mit bis zu € 155,- Ersparnis für diverse Serviceleistungen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7E4EFF60-23AF-6D0C-276D-D655E6B14B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33" y="980742"/>
            <a:ext cx="3168000" cy="391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1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DS</a:t>
            </a:r>
          </a:p>
        </p:txBody>
      </p:sp>
    </p:spTree>
    <p:extLst>
      <p:ext uri="{BB962C8B-B14F-4D97-AF65-F5344CB8AC3E}">
        <p14:creationId xmlns:p14="http://schemas.microsoft.com/office/powerpoint/2010/main" val="2618650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5931-AB74-4777-F9A0-AA01C32D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8832C8-AE3B-9D08-E6FF-35C025201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554671"/>
              </p:ext>
            </p:extLst>
          </p:nvPr>
        </p:nvGraphicFramePr>
        <p:xfrm>
          <a:off x="889630" y="5229225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 inklusive 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326321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CEC4993-C131-4599-AD6F-2735DEB5A693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F29DB4-9E1C-4741-9B04-9E5F57A25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35843"/>
            <a:ext cx="7920000" cy="371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00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5931-AB74-4777-F9A0-AA01C32D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8832C8-AE3B-9D08-E6FF-35C025201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414942"/>
              </p:ext>
            </p:extLst>
          </p:nvPr>
        </p:nvGraphicFramePr>
        <p:xfrm>
          <a:off x="889630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CEC4993-C131-4599-AD6F-2735DEB5A693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510B198-6E82-4E39-8F2F-E624B81A2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57"/>
            <a:ext cx="7092000" cy="345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457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5931-AB74-4777-F9A0-AA01C32D1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8832C8-AE3B-9D08-E6FF-35C025201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692493"/>
              </p:ext>
            </p:extLst>
          </p:nvPr>
        </p:nvGraphicFramePr>
        <p:xfrm>
          <a:off x="889630" y="5229225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BCEC4993-C131-4599-AD6F-2735DEB5A693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C6356E3-9F57-470A-9B40-3051D6552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1"/>
            <a:ext cx="7668000" cy="332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2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64896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09E44D3-ED03-442C-895E-20CD4E5F3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52757"/>
            <a:ext cx="7668000" cy="232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011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Fiat</a:t>
            </a:r>
          </a:p>
        </p:txBody>
      </p:sp>
    </p:spTree>
    <p:extLst>
      <p:ext uri="{BB962C8B-B14F-4D97-AF65-F5344CB8AC3E}">
        <p14:creationId xmlns:p14="http://schemas.microsoft.com/office/powerpoint/2010/main" val="1938436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43582"/>
              </p:ext>
            </p:extLst>
          </p:nvPr>
        </p:nvGraphicFramePr>
        <p:xfrm>
          <a:off x="900113" y="5229200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5B84DBB-ACDB-4635-84ED-8E864300CCD4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4FC87D2-D746-4AE4-8B5B-6D86E15C9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5" y="908071"/>
            <a:ext cx="6444000" cy="372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86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453968"/>
              </p:ext>
            </p:extLst>
          </p:nvPr>
        </p:nvGraphicFramePr>
        <p:xfrm>
          <a:off x="900113" y="5229200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5B84DBB-ACDB-4635-84ED-8E864300CCD4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4E0382-C8BB-4C4A-89D1-B80AD8948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64" y="911522"/>
            <a:ext cx="6192000" cy="385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367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163558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45B84DBB-ACDB-4635-84ED-8E864300CCD4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B139B50-DE02-40C5-B319-35BEC2D12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308000" cy="397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7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5F60B-0240-C7DB-A6B8-77CF99CE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9E5F73A-A35D-D93B-C553-5AD16410443B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Fiat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9F0C0DA3-9141-0480-CE09-CEFBEEBC4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50" y="910280"/>
            <a:ext cx="6192000" cy="383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86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Ford</a:t>
            </a:r>
          </a:p>
        </p:txBody>
      </p:sp>
    </p:spTree>
    <p:extLst>
      <p:ext uri="{BB962C8B-B14F-4D97-AF65-F5344CB8AC3E}">
        <p14:creationId xmlns:p14="http://schemas.microsoft.com/office/powerpoint/2010/main" val="2173483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41A3-B734-D787-D0A8-9A199F88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06EA3C6-58CC-2E34-42A9-84543CBE2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297621"/>
              </p:ext>
            </p:extLst>
          </p:nvPr>
        </p:nvGraphicFramePr>
        <p:xfrm>
          <a:off x="900113" y="5224969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Economy Frontscheibenwischer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€ 45,00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D857F8B-C864-4081-BEE1-E845DF63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66" y="908050"/>
            <a:ext cx="7848000" cy="186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6249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841A3-B734-D787-D0A8-9A199F88E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06EA3C6-58CC-2E34-42A9-84543CBE2827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4969"/>
          <a:ext cx="7740000" cy="8180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8D8B3AA0-86C2-4B71-BF23-BE29A00F9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620688"/>
            <a:ext cx="3564000" cy="436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741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97322-6C8F-9401-251C-ADE5CCD7C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A9AF475-B07D-32FE-ED84-4D09E32AC3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43599"/>
              </p:ext>
            </p:extLst>
          </p:nvPr>
        </p:nvGraphicFramePr>
        <p:xfrm>
          <a:off x="900113" y="5089758"/>
          <a:ext cx="7740000" cy="17682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Economy-Angebote für Fz älter als 5 Jahre, Ölwechsel inkl. Ölfilter und -dichtung, PKW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Economy-Angebote für Fz älter als 5 Jahre, Ölwechsel inkl. Ölfilter und -dichtung, für Nfz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€ 269,00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124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BBD9105-FAD8-4519-B0D1-E137C676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29" y="735456"/>
            <a:ext cx="7092000" cy="41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684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CC3A1-167F-2C70-E6B0-DDC3AC20D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4CB35FDD-D1DF-E0FA-A286-C35475EF37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041129"/>
              </p:ext>
            </p:extLst>
          </p:nvPr>
        </p:nvGraphicFramePr>
        <p:xfrm>
          <a:off x="900113" y="5224969"/>
          <a:ext cx="7740000" cy="20730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 Serviceplan für Fahrzeuge ab 5 Jahre, 2 Services innerhalb von 2 Jahren mit 20 % Ersparnis, für PKW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€ 449,00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656431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Ford Serviceplan für Fahrzeuge ab 5 Jahre, 2 Services innerhalb von 2 Jahren mit 20 % Ersparnis, für Nutzfahrzeuge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€ 499,00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124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0858492-B6F9-4CAB-AE03-824601930E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24" y="764704"/>
            <a:ext cx="7920000" cy="283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181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Hyundai</a:t>
            </a:r>
          </a:p>
        </p:txBody>
      </p:sp>
    </p:spTree>
    <p:extLst>
      <p:ext uri="{BB962C8B-B14F-4D97-AF65-F5344CB8AC3E}">
        <p14:creationId xmlns:p14="http://schemas.microsoft.com/office/powerpoint/2010/main" val="32575771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48303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Economy-Service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194" name="Picture 2" descr="D:\Büro\Dreamweaver\2023\07 Juli\Service\Service_Internet\S_Hyundai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883705"/>
            <a:ext cx="3492000" cy="388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0992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872AA-D0F8-AF5B-FCC6-0343EE7F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678451C-D257-8023-CC82-B19D88A1C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95756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PL2-Teile für Fz ab 5 Jahre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C5743A1-4559-CB9C-1B83-28E3059E21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34010"/>
            <a:ext cx="7236000" cy="414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671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4320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Sicherheits-Check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FFC996C-04DE-DBB9-B886-36212FE43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668000" cy="329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596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CF30-1643-6CBC-7332-F86F2299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DB6EEC5-F29D-9742-C762-2E2FB3971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277900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 mit gratis Displayreiniger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2A1E753B-E7F0-4531-A51F-8237769D2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47076"/>
            <a:ext cx="7632000" cy="417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5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CF30-1643-6CBC-7332-F86F2299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DB6EEC5-F29D-9742-C762-2E2FB3971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76752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Hyundai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A5B8E76-521F-4158-8B03-62B80F952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" y="764704"/>
            <a:ext cx="7920000" cy="255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901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EF5B7-4739-9506-55CF-F2DEC3930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6774539-EEAD-EC32-3E07-FD52416B44E8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Jeep</a:t>
            </a:r>
          </a:p>
        </p:txBody>
      </p:sp>
    </p:spTree>
    <p:extLst>
      <p:ext uri="{BB962C8B-B14F-4D97-AF65-F5344CB8AC3E}">
        <p14:creationId xmlns:p14="http://schemas.microsoft.com/office/powerpoint/2010/main" val="587863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A38B-2C6A-09EF-6725-EDB11912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A6F39A17-FE7D-96EF-65D1-92CE971FF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335310"/>
              </p:ext>
            </p:extLst>
          </p:nvPr>
        </p:nvGraphicFramePr>
        <p:xfrm>
          <a:off x="900113" y="5251202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7E33D8C5-7301-4F4B-8264-304CDE55D679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177BB94-5F7D-4DEA-A07D-39B9AADAB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86" y="908096"/>
            <a:ext cx="5832000" cy="398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285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A38B-2C6A-09EF-6725-EDB11912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A6F39A17-FE7D-96EF-65D1-92CE971FF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095264"/>
              </p:ext>
            </p:extLst>
          </p:nvPr>
        </p:nvGraphicFramePr>
        <p:xfrm>
          <a:off x="900113" y="5251202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7E33D8C5-7301-4F4B-8264-304CDE55D679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B8AB109-987B-4735-BA0A-0C241A724A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84" y="908063"/>
            <a:ext cx="7056000" cy="39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460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2A38B-2C6A-09EF-6725-EDB119122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A6F39A17-FE7D-96EF-65D1-92CE971FF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741716"/>
              </p:ext>
            </p:extLst>
          </p:nvPr>
        </p:nvGraphicFramePr>
        <p:xfrm>
          <a:off x="900113" y="5251202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7E33D8C5-7301-4F4B-8264-304CDE55D679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66672FC-A1ED-4197-8AD1-D5C289D50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908050"/>
            <a:ext cx="7164000" cy="402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110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5A2AD-0B7F-CCF0-BE03-8DF352B7C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1B62776-996C-4D8F-D6AE-F60AF0C89FE0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Jeep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Komplettpreisangebote für Fz. ab 4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41C2AD3C-D109-DF67-6844-25E8D2A9B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41"/>
            <a:ext cx="6480000" cy="399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645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Kia</a:t>
            </a:r>
          </a:p>
        </p:txBody>
      </p:sp>
    </p:spTree>
    <p:extLst>
      <p:ext uri="{BB962C8B-B14F-4D97-AF65-F5344CB8AC3E}">
        <p14:creationId xmlns:p14="http://schemas.microsoft.com/office/powerpoint/2010/main" val="32236656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055556"/>
              </p:ext>
            </p:extLst>
          </p:nvPr>
        </p:nvGraphicFramePr>
        <p:xfrm>
          <a:off x="900113" y="5229200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EV Fahrzeug-Check mit Testprotokoll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090919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35D19EC-9E8D-4506-8CF6-293B8435D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6516000" cy="396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383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679821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 5+ für Fz älter als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4F9B015C-3A85-E47B-B11A-90DF5D8C2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20715"/>
            <a:ext cx="7200000" cy="409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664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0341D-36F6-9463-5888-B5C59C9C4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C0D7F0B-A897-2D61-CE75-97B6EB1CD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018683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Kia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Smart-Parts mit Preisvorteil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D696813-B0DA-072B-FC1C-B8B58616D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42" y="908050"/>
            <a:ext cx="7920000" cy="279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691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Mercedes</a:t>
            </a:r>
          </a:p>
        </p:txBody>
      </p:sp>
    </p:spTree>
    <p:extLst>
      <p:ext uri="{BB962C8B-B14F-4D97-AF65-F5344CB8AC3E}">
        <p14:creationId xmlns:p14="http://schemas.microsoft.com/office/powerpoint/2010/main" val="19699747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571399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20 % Nachlass auf ausgewählte Services für Fz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3BB8E1DB-93AF-64C0-BDF6-E9707AAFE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740000" cy="360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7672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43640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Austauschteile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7DFEA97-114A-C079-0936-F5F7824B9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00" y="908050"/>
            <a:ext cx="7064885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975331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Mercedes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Starparts für Fahrzeuge ab 5 Jahre mit 20 % Preisvorteil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17018B0-81D7-587D-F045-B4D7C99A7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85" y="908050"/>
            <a:ext cx="7224323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Mini</a:t>
            </a:r>
          </a:p>
          <a:p>
            <a:pPr algn="ctr"/>
            <a:endParaRPr lang="de-DE" sz="2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883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56178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Mini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Mindestens 20 % Rabatt für Mini ab 5 Jahren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CAB2019-A7B1-1D19-E0BB-B2847D5B0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4212000" cy="430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751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Mitsubishi</a:t>
            </a:r>
          </a:p>
        </p:txBody>
      </p:sp>
    </p:spTree>
    <p:extLst>
      <p:ext uri="{BB962C8B-B14F-4D97-AF65-F5344CB8AC3E}">
        <p14:creationId xmlns:p14="http://schemas.microsoft.com/office/powerpoint/2010/main" val="27990597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49124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Mitsubishi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Sicherheits-Check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66BFC341-5F29-F0E7-CC10-52AB978D8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" y="947899"/>
            <a:ext cx="5760473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751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75952-645F-B551-7D53-064532C0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6DBAC69A-9E35-9886-42D4-B207BE541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49923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Mitsubishi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 Jahre Garantie bei Kauf von einem Satz Winterkompletträder auch für die Serienbereifung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89B54E59-5B3E-92B7-D081-88D6B5B40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0" y="908067"/>
            <a:ext cx="4680000" cy="394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1353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Nissan</a:t>
            </a:r>
          </a:p>
        </p:txBody>
      </p:sp>
    </p:spTree>
    <p:extLst>
      <p:ext uri="{BB962C8B-B14F-4D97-AF65-F5344CB8AC3E}">
        <p14:creationId xmlns:p14="http://schemas.microsoft.com/office/powerpoint/2010/main" val="21406873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100473"/>
              </p:ext>
            </p:extLst>
          </p:nvPr>
        </p:nvGraphicFramePr>
        <p:xfrm>
          <a:off x="900113" y="5229200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1 Jahr Garantieverlängerung mit jeder Wartung, für Fahrzeuge bis 6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9871C08-19C0-4ED8-BFA3-9201BE551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7848000" cy="408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1033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D2F57-8C80-FF97-5B41-B1819C231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A6D3C51-6057-1A8F-5C14-A202C4DAE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7572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€ 714,- bis € 899,-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980DE23-B9B0-46FE-8DBA-9ACBB723BD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68" y="903385"/>
            <a:ext cx="5436000" cy="399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2992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0EDFF-1797-C11E-8131-935BD0AB6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C6FB438-2064-CA3E-F293-9E5E76D58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9856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Family-Paket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€ 1.061,- bis  1.621,-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BAE106D7-2C94-4B76-943B-59936B743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21867"/>
            <a:ext cx="6480000" cy="411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009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FC65-A2B6-2DDE-3C69-AF4666ADD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1DB4B2C2-91F3-F487-EC1B-FB8707C34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664908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Basis-Paket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€ 122,- bis € 226,-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356FF2F7-176E-4747-AF40-3D1A66A01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61" y="903445"/>
            <a:ext cx="5652000" cy="417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039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107A3-7E03-8CAF-22B4-2DAE1BC2E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E1AE5A5E-1E3C-47C2-7FEE-0F3F107888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1897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Basis-Paket Winter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 € 158,- bis € 235,-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154DC09D-AD44-4F7F-AC05-2785BC4C3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64704"/>
            <a:ext cx="5688000" cy="412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39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7BBA-F0A7-E2B9-A97C-AB14913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133D196-3775-8B2B-5DD4-2B9985EFF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1293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 € 1.134,- bis € 1.567,-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BB28E86-FFB5-407F-8CD2-E1E8DED83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704716"/>
            <a:ext cx="5688000" cy="430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716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300259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Fahrradträger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86961903-5DF4-4F92-9EE5-94E075EF0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61" y="688481"/>
            <a:ext cx="7920000" cy="290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199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728740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Dachboxen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B101B0DF-89BB-4334-88C2-93B73FF8D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98839"/>
            <a:ext cx="7920000" cy="327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761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09538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Grundträger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429EFEE1-56AE-4884-881E-86E06A844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301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6810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622464"/>
              </p:ext>
            </p:extLst>
          </p:nvPr>
        </p:nvGraphicFramePr>
        <p:xfrm>
          <a:off x="900113" y="5229200"/>
          <a:ext cx="7740000" cy="135064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Basis-Paket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Display-Schutzfolien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6654283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9DB23487-C422-4AC7-B8BD-29573FF98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82154"/>
            <a:ext cx="6264000" cy="420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0307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58124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URL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Kofferraum-Organizer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9531C83-DF85-4E8E-87BA-7CE6FD339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98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403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7B891-6866-DADF-DBBD-F048B08B5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547B7B8-ACC2-857F-E542-A4D32CE6EF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00160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Nissan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Rabatt auf Sommerzubehör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2ACF54A4-ABD6-433F-8D03-1304E19B4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050"/>
            <a:ext cx="7920000" cy="271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152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Opel</a:t>
            </a:r>
          </a:p>
        </p:txBody>
      </p:sp>
    </p:spTree>
    <p:extLst>
      <p:ext uri="{BB962C8B-B14F-4D97-AF65-F5344CB8AC3E}">
        <p14:creationId xmlns:p14="http://schemas.microsoft.com/office/powerpoint/2010/main" val="93532451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79604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5-Plus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81D1FDA6-B319-E97E-CF4D-D55F399A7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95414"/>
            <a:ext cx="8100000" cy="20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3EE9-E5CC-2AAE-AD2B-E31E75D63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B08BA8E-0D09-292E-410F-A679E82AE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580522"/>
              </p:ext>
            </p:extLst>
          </p:nvPr>
        </p:nvGraphicFramePr>
        <p:xfrm>
          <a:off x="900113" y="5243645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 inklusive 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598278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8FE73644-404D-4CDA-A85A-0DD2B70AA21D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E0E86F1-9344-4061-AAB2-631568587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5843"/>
            <a:ext cx="7920000" cy="313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12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3EE9-E5CC-2AAE-AD2B-E31E75D63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B08BA8E-0D09-292E-410F-A679E82AE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88947"/>
              </p:ext>
            </p:extLst>
          </p:nvPr>
        </p:nvGraphicFramePr>
        <p:xfrm>
          <a:off x="900113" y="524364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8FE73644-404D-4CDA-A85A-0DD2B70AA21D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C762CBF-5D92-49A2-AAE1-76BB89F65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3362"/>
            <a:ext cx="7920000" cy="315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8842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63EE9-E5CC-2AAE-AD2B-E31E75D63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B08BA8E-0D09-292E-410F-A679E82AE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191850"/>
              </p:ext>
            </p:extLst>
          </p:nvPr>
        </p:nvGraphicFramePr>
        <p:xfrm>
          <a:off x="900113" y="5243645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Opel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8FE73644-404D-4CDA-A85A-0DD2B70AA21D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E1C5519-85C8-4B37-AB26-574A2B261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36" y="908074"/>
            <a:ext cx="7416000" cy="393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539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Peugeot</a:t>
            </a:r>
          </a:p>
        </p:txBody>
      </p:sp>
    </p:spTree>
    <p:extLst>
      <p:ext uri="{BB962C8B-B14F-4D97-AF65-F5344CB8AC3E}">
        <p14:creationId xmlns:p14="http://schemas.microsoft.com/office/powerpoint/2010/main" val="20156108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0CCF-2C5B-19CC-B68B-2A9277695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5C467A3-45F7-3303-1B9A-6E9F0AE0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876521"/>
              </p:ext>
            </p:extLst>
          </p:nvPr>
        </p:nvGraphicFramePr>
        <p:xfrm>
          <a:off x="900113" y="5229225"/>
          <a:ext cx="7740000" cy="1106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€ 24,90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9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 inklusive 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2775397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E6EC58C6-BC23-4FA3-B6A3-894371E0FB25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B48CC14-C65B-4D0B-AF7D-DD7316465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051"/>
            <a:ext cx="7920000" cy="2698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7454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0CCF-2C5B-19CC-B68B-2A9277695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5C467A3-45F7-3303-1B9A-6E9F0AE0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30591"/>
              </p:ext>
            </p:extLst>
          </p:nvPr>
        </p:nvGraphicFramePr>
        <p:xfrm>
          <a:off x="900113" y="5229225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Bremsflüssigkeitswechsel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E6EC58C6-BC23-4FA3-B6A3-894371E0FB25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077619B-EF58-455F-A363-D14D83C830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1052736"/>
            <a:ext cx="7452000" cy="226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4727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E0CCF-2C5B-19CC-B68B-2A9277695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85C467A3-45F7-3303-1B9A-6E9F0AE00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60822"/>
              </p:ext>
            </p:extLst>
          </p:nvPr>
        </p:nvGraphicFramePr>
        <p:xfrm>
          <a:off x="900113" y="5229225"/>
          <a:ext cx="7740000" cy="11491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Räder /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€ 80,- Cashback bei Kauf von 4 Eurorepar Reifen, € 35,- Cashback bei Kauf von 2 Reifen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E6EC58C6-BC23-4FA3-B6A3-894371E0FB25}"/>
              </a:ext>
            </a:extLst>
          </p:cNvPr>
          <p:cNvSpPr txBox="1"/>
          <p:nvPr/>
        </p:nvSpPr>
        <p:spPr>
          <a:xfrm rot="20754366">
            <a:off x="61742" y="266700"/>
            <a:ext cx="939800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NEU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9F2E914-DCA3-4F6D-9D7D-28995D79C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4"/>
            <a:ext cx="7596000" cy="409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897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98A12-270E-9FE2-B93C-4BDE51257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4545FCD-64A7-9D0D-0983-E79E48F43E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431133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www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Peugeot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5-Plus Service für Fahrzeuge ab 5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692E694-E993-48B6-868D-B32EB1283F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08050"/>
            <a:ext cx="7920000" cy="268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2370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Renault</a:t>
            </a:r>
          </a:p>
        </p:txBody>
      </p:sp>
    </p:spTree>
    <p:extLst>
      <p:ext uri="{BB962C8B-B14F-4D97-AF65-F5344CB8AC3E}">
        <p14:creationId xmlns:p14="http://schemas.microsoft.com/office/powerpoint/2010/main" val="30353034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404945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bis € 60,- Rabatt beim Bremsen-Service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4BB36FE2-7C68-4CB6-A14F-5B8BD2E2C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36981"/>
            <a:ext cx="7596000" cy="291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528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 Advantage Teile für Fahrzeuge älter als 4 Jahre, 20 %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F4BE666-8451-0F8C-A4A1-E39A30A61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306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186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CE11B-7816-C8FE-A75B-362D0F1B5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B4F01BE7-2F96-A1C6-E12A-2C81B3469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80965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Renault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Wieder aufbereitete 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C5598D8F-F940-EFDE-CCFB-BE33D179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20944"/>
            <a:ext cx="7380000" cy="370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4655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Seat</a:t>
            </a:r>
          </a:p>
        </p:txBody>
      </p:sp>
    </p:spTree>
    <p:extLst>
      <p:ext uri="{BB962C8B-B14F-4D97-AF65-F5344CB8AC3E}">
        <p14:creationId xmlns:p14="http://schemas.microsoft.com/office/powerpoint/2010/main" val="285058555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8070F-97F3-E043-4216-F20886AF5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2759CA4-3845-25D7-0D96-13E430DFE930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Economy-Teile für Fahrzeuge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3554" name="Picture 2" descr="D:\Büro\Dreamweaver\2023\07 Juli\Service\Service_Internet\S_Seat_2.jpg">
            <a:extLst>
              <a:ext uri="{FF2B5EF4-FFF2-40B4-BE49-F238E27FC236}">
                <a16:creationId xmlns:a16="http://schemas.microsoft.com/office/drawing/2014/main" id="{06D651BE-D6E9-5ECF-A735-D0A352ECE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037" y="908050"/>
            <a:ext cx="7920000" cy="293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0516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Austauschteile mit 40 %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578" name="Picture 2" descr="D:\Büro\Dreamweaver\2023\07 Juli\Service\Service_Internet\S_Seat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153" y="885577"/>
            <a:ext cx="7920000" cy="315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91215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AB2D-3402-D7E6-AF96-21A0918F5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0759B3-6E3F-3B57-FCD0-B228D9E15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06153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15 % Preisvorteil auf Originalteile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993F04B5-40E2-B52A-3E90-752ED359E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2"/>
            <a:ext cx="7848000" cy="275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7237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AB2D-3402-D7E6-AF96-21A0918F5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00759B3-6E3F-3B57-FCD0-B228D9E15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099716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Seat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68AF676F-1D98-430E-8D78-604F1E4E44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3096000" cy="37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9878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Skoda</a:t>
            </a:r>
          </a:p>
        </p:txBody>
      </p:sp>
    </p:spTree>
    <p:extLst>
      <p:ext uri="{BB962C8B-B14F-4D97-AF65-F5344CB8AC3E}">
        <p14:creationId xmlns:p14="http://schemas.microsoft.com/office/powerpoint/2010/main" val="29456370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786374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Economyteile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E5A5B93E-7BBD-CBA1-17AF-F290A31B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12909"/>
            <a:ext cx="7560000" cy="391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569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550739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Horum-Teile mit Ersparnis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4AE7BF3A-5CD9-4BA1-B17D-BE7114CCC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050"/>
            <a:ext cx="3924000" cy="3930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78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5A6C-AF4F-D034-280A-C64F644A1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4248538-4F3B-44AC-133A-171CA6A69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56913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2 % Teilerabatt pro Jahr des Fz-Alters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478854C-A4ED-466A-9FAB-233409C24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9"/>
            <a:ext cx="5832000" cy="40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670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442171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6CF8AD4-1D7C-4432-8CC9-2E90699F8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3"/>
            <a:ext cx="5292000" cy="390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3053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197168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Klimaanlagen-Check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5A55EAA9-1106-4F40-B3DF-804502AC3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97" y="908057"/>
            <a:ext cx="5256000" cy="399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0759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37931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Fahrradträger AHK, für 2 Fahrräder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CD3CB53-12FF-4C8F-9041-B116C4AF1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4"/>
            <a:ext cx="7776000" cy="267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2209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257922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Aufsatz für das 4. Fahrrad für Fahrradträger AHK 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€ 189,00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B1AF0413-3BE2-4CA9-8DB8-72F8359C5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62"/>
            <a:ext cx="8244000" cy="31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88705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Fahrradträger AHK, für 2 Fahrräder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€ 699,00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F94C6FB7-DF69-4ED9-B859-16B046B12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71"/>
            <a:ext cx="7668000" cy="279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8038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000901"/>
              </p:ext>
            </p:extLst>
          </p:nvPr>
        </p:nvGraphicFramePr>
        <p:xfrm>
          <a:off x="900113" y="5229200"/>
          <a:ext cx="7740000" cy="6404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380 l, silber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€ 499,00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380 l, schwarz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€ 549,00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57143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509E870C-04C4-4540-94D7-2B7AD5C5F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55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041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7227018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Transport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Dachbox 400 l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€ 779,00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223FAE6C-4782-45A8-852F-AD3FE840A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68" y="908051"/>
            <a:ext cx="7920000" cy="272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28052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454785"/>
              </p:ext>
            </p:extLst>
          </p:nvPr>
        </p:nvGraphicFramePr>
        <p:xfrm>
          <a:off x="900113" y="5229200"/>
          <a:ext cx="7740000" cy="7833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Sonnenschutz-Set für die hinteren Seitenscheiben, für Karoq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€ 105,00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4C8886A0-651E-45D5-A6AA-D47F31DE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5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4914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511759"/>
              </p:ext>
            </p:extLst>
          </p:nvPr>
        </p:nvGraphicFramePr>
        <p:xfrm>
          <a:off x="900113" y="5229200"/>
          <a:ext cx="7740000" cy="7833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Schutz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Sonnenschutz-Set für Panoramadach, für Enyaq, für Karoq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€ 185,00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6C013989-8711-47A2-800A-97FD933F3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7920000" cy="28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0390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601870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Infotainment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Tablet-Halter inklusive Adapter für die Kopfstütze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€ 38,00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E37993CB-19F7-4F80-BCF6-8858E2E1E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76" y="907802"/>
            <a:ext cx="7920000" cy="27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8124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796482"/>
              </p:ext>
            </p:extLst>
          </p:nvPr>
        </p:nvGraphicFramePr>
        <p:xfrm>
          <a:off x="900113" y="5229200"/>
          <a:ext cx="7740000" cy="6309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Infotainment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Taschen-Halter inklusive Adapter für die Kopfstütze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€ 17,00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A1559D6D-1412-4D6C-86EC-E1BC55FAA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1"/>
            <a:ext cx="7920000" cy="276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2930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44924-87ED-41BC-62C6-F8B0B394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05C4E50D-6014-6B0A-E19C-53C7D38A8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918347"/>
              </p:ext>
            </p:extLst>
          </p:nvPr>
        </p:nvGraphicFramePr>
        <p:xfrm>
          <a:off x="900113" y="5229200"/>
          <a:ext cx="7740000" cy="47855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Skoda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Pflege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Sommer-Pflegeset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€ 22,00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F112EB9-395E-442F-AAA8-067160956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19965"/>
            <a:ext cx="7920000" cy="29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0591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Suzuki</a:t>
            </a:r>
          </a:p>
        </p:txBody>
      </p:sp>
    </p:spTree>
    <p:extLst>
      <p:ext uri="{BB962C8B-B14F-4D97-AF65-F5344CB8AC3E}">
        <p14:creationId xmlns:p14="http://schemas.microsoft.com/office/powerpoint/2010/main" val="19420560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/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Suzuki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/>
                        </a:rPr>
                        <a:t>Treuebonus, Verlängerung des Mobilservices bei regelmäßiger Wartung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266" name="Picture 2" descr="C:\Users\Wittig\Desktop\06_Juni\Service\Service_Internet\S_Suzuki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369" y="895897"/>
            <a:ext cx="7920000" cy="268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84765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Toyota</a:t>
            </a:r>
          </a:p>
        </p:txBody>
      </p:sp>
    </p:spTree>
    <p:extLst>
      <p:ext uri="{BB962C8B-B14F-4D97-AF65-F5344CB8AC3E}">
        <p14:creationId xmlns:p14="http://schemas.microsoft.com/office/powerpoint/2010/main" val="311326850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8F93-A1CF-265E-FDBE-C5D15EFB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9D770DC-01F7-1D7B-EA6D-3A4FA84BE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844553"/>
              </p:ext>
            </p:extLst>
          </p:nvPr>
        </p:nvGraphicFramePr>
        <p:xfrm>
          <a:off x="900113" y="5229200"/>
          <a:ext cx="7740000" cy="140704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€ 149,00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mit antiallergenem Innenraumfilter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€ 159,00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077366"/>
                  </a:ext>
                </a:extLst>
              </a:tr>
            </a:tbl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A33377AE-0D28-4586-B8AD-05CCAE0A3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64717"/>
            <a:ext cx="8028000" cy="386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5101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98F93-A1CF-265E-FDBE-C5D15EFB0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99D770DC-01F7-1D7B-EA6D-3A4FA84BE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736884"/>
              </p:ext>
            </p:extLst>
          </p:nvPr>
        </p:nvGraphicFramePr>
        <p:xfrm>
          <a:off x="900113" y="5229200"/>
          <a:ext cx="7740000" cy="16158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inklusive Hygienereinigung der Filterumgebung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€ 169,00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3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Klimaservice inklusive Hygienereinigung der Filterumgebung und des Verdampfers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€ 259,00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077366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CD327213-D6C5-466B-9F6F-6404DE7F7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90207"/>
            <a:ext cx="7848000" cy="386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73698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E353-B3C5-DFBB-AD60-7D799356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C6D332DE-485D-67D4-BC74-AFE8CF64A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0447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Urlaubs-Check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€ 29,90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665955C7-7166-4155-B83C-AFF501221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836712"/>
            <a:ext cx="7920000" cy="364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8540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2C026-4691-68C2-A907-7E25C135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9786A0B-9722-D004-0F0B-FDEA11076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428303"/>
              </p:ext>
            </p:extLst>
          </p:nvPr>
        </p:nvGraphicFramePr>
        <p:xfrm>
          <a:off x="900113" y="5229200"/>
          <a:ext cx="7740000" cy="792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Komfort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Standheizung Top Evo 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€ 1.655,00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95AF780E-EB6D-5CE3-74BF-EAE3C7E10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908050"/>
            <a:ext cx="6264000" cy="39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5137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92992-EF19-C670-4380-EF3941ED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5E208170-54A2-43F8-D476-83F7223F98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501313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Jahresinspektion für Yaris inklusive Garantieverlängerung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€ 349,00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70D758DF-76D9-4CAE-BFEF-29096B798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16321"/>
            <a:ext cx="7920000" cy="403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6458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2C026-4691-68C2-A907-7E25C1356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9786A0B-9722-D004-0F0B-FDEA11076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528946"/>
              </p:ext>
            </p:extLst>
          </p:nvPr>
        </p:nvGraphicFramePr>
        <p:xfrm>
          <a:off x="900113" y="5229200"/>
          <a:ext cx="7740000" cy="8443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96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Toyota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10 % Rabatt im Online-Shop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1D31854F-60DB-43A4-8C91-24BB36F79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3" y="877962"/>
            <a:ext cx="7956000" cy="344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76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250C7-D874-9C74-3563-CEA83C7AB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6FE700F-83A3-AD33-696B-C3B91EC37A40}"/>
              </a:ext>
            </a:extLst>
          </p:cNvPr>
          <p:cNvSpPr txBox="1"/>
          <p:nvPr/>
        </p:nvSpPr>
        <p:spPr>
          <a:xfrm>
            <a:off x="1" y="90805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latin typeface="Arial" pitchFamily="34" charset="0"/>
                <a:cs typeface="Arial" pitchFamily="34" charset="0"/>
              </a:rPr>
              <a:t>VW</a:t>
            </a:r>
          </a:p>
        </p:txBody>
      </p:sp>
    </p:spTree>
    <p:extLst>
      <p:ext uri="{BB962C8B-B14F-4D97-AF65-F5344CB8AC3E}">
        <p14:creationId xmlns:p14="http://schemas.microsoft.com/office/powerpoint/2010/main" val="163431421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F791-9B2D-4D39-FA74-D47F303D9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298607A-52F5-6703-8248-F9230DF19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26924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Sommer-Check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E7DDE877-4E66-49F9-B7B3-A388E159E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5" y="908074"/>
            <a:ext cx="7416000" cy="288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558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6F791-9B2D-4D39-FA74-D47F303D9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F298607A-52F5-6703-8248-F9230DF19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724411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Batterie-Check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Grafik 5">
            <a:extLst>
              <a:ext uri="{FF2B5EF4-FFF2-40B4-BE49-F238E27FC236}">
                <a16:creationId xmlns:a16="http://schemas.microsoft.com/office/drawing/2014/main" id="{1929A418-7B22-43D2-85FE-9BF7C7A0B9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6" y="835843"/>
            <a:ext cx="4068000" cy="414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158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90D2B-774A-3FDC-9D7E-586ECD66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DDB350E4-EFDF-0D6B-7FA2-78991901F0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68924"/>
              </p:ext>
            </p:extLst>
          </p:nvPr>
        </p:nvGraphicFramePr>
        <p:xfrm>
          <a:off x="900113" y="5229200"/>
          <a:ext cx="7740000" cy="99671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Service und Zubehör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Sofortkredit, bis zu € 6.000,-, maximal 48 Monaten Laufzeit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DCAA997C-1C6B-454E-2A79-41BC8710F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42" y="764704"/>
            <a:ext cx="8100000" cy="306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4397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678119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Horum-Teile mit Ersparnis für Fz ab 4 Jahre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C96434D9-14DD-4310-8731-9A5EF26F3E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08050"/>
            <a:ext cx="7920000" cy="308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7786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162527"/>
              </p:ext>
            </p:extLst>
          </p:nvPr>
        </p:nvGraphicFramePr>
        <p:xfrm>
          <a:off x="900113" y="5229200"/>
          <a:ext cx="7740000" cy="94032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66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de-DE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URL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Marke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Produkt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Maßnahme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Preis</a:t>
                      </a:r>
                    </a:p>
                  </a:txBody>
                  <a:tcPr marL="72000" marR="72000" marT="36000" marB="36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0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28"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sng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hlinkClick r:id="rId2"/>
                        </a:rPr>
                        <a:t>URL</a:t>
                      </a:r>
                      <a:endParaRPr lang="de-DE" sz="1000" b="0" i="0" u="sng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VW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Teile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>
                          <a:effectLst/>
                          <a:latin typeface="Arial" panose="020B0604020202020204" pitchFamily="34" charset="0"/>
                        </a:rPr>
                        <a:t>Austausch-Teile mit Ersparnis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de-DE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5E2C2D5F-D1CB-4D52-B732-4BC5D4DB2B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09" y="835843"/>
            <a:ext cx="7920000" cy="313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3019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1729</Words>
  <Application>Microsoft Office PowerPoint</Application>
  <PresentationFormat>Bildschirmpräsentation (4:3)</PresentationFormat>
  <Paragraphs>1069</Paragraphs>
  <Slides>125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125</vt:i4>
      </vt:variant>
    </vt:vector>
  </HeadingPairs>
  <TitlesOfParts>
    <vt:vector size="129" baseType="lpstr">
      <vt:lpstr>Arial</vt:lpstr>
      <vt:lpstr>Calibri</vt:lpstr>
      <vt:lpstr>Wingdings</vt:lpstr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Admin</dc:creator>
  <cp:lastModifiedBy>Andreas Wiemann</cp:lastModifiedBy>
  <cp:revision>1193</cp:revision>
  <dcterms:created xsi:type="dcterms:W3CDTF">2019-01-31T14:56:12Z</dcterms:created>
  <dcterms:modified xsi:type="dcterms:W3CDTF">2026-08-13T10:27:51Z</dcterms:modified>
</cp:coreProperties>
</file>