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5"/>
  </p:notesMasterIdLst>
  <p:sldIdLst>
    <p:sldId id="353" r:id="rId2"/>
    <p:sldId id="826" r:id="rId3"/>
    <p:sldId id="1277" r:id="rId4"/>
    <p:sldId id="1283" r:id="rId5"/>
    <p:sldId id="900" r:id="rId6"/>
    <p:sldId id="901" r:id="rId7"/>
    <p:sldId id="1197" r:id="rId8"/>
    <p:sldId id="1318" r:id="rId9"/>
    <p:sldId id="726" r:id="rId10"/>
    <p:sldId id="1307" r:id="rId11"/>
    <p:sldId id="1371" r:id="rId12"/>
    <p:sldId id="356" r:id="rId13"/>
    <p:sldId id="1284" r:id="rId14"/>
    <p:sldId id="1285" r:id="rId15"/>
    <p:sldId id="1190" r:id="rId16"/>
    <p:sldId id="884" r:id="rId17"/>
    <p:sldId id="1324" r:id="rId18"/>
    <p:sldId id="1308" r:id="rId19"/>
    <p:sldId id="848" r:id="rId20"/>
    <p:sldId id="1313" r:id="rId21"/>
    <p:sldId id="358" r:id="rId22"/>
    <p:sldId id="944" r:id="rId23"/>
    <p:sldId id="1287" r:id="rId24"/>
    <p:sldId id="831" r:id="rId25"/>
    <p:sldId id="1238" r:id="rId26"/>
    <p:sldId id="1322" r:id="rId27"/>
    <p:sldId id="886" r:id="rId28"/>
    <p:sldId id="1208" r:id="rId29"/>
    <p:sldId id="1350" r:id="rId30"/>
    <p:sldId id="1261" r:id="rId31"/>
    <p:sldId id="1263" r:id="rId32"/>
    <p:sldId id="361" r:id="rId33"/>
    <p:sldId id="904" r:id="rId34"/>
    <p:sldId id="1270" r:id="rId35"/>
    <p:sldId id="1125" r:id="rId36"/>
    <p:sldId id="1209" r:id="rId37"/>
    <p:sldId id="1353" r:id="rId38"/>
    <p:sldId id="1201" r:id="rId39"/>
    <p:sldId id="1292" r:id="rId40"/>
    <p:sldId id="1278" r:id="rId41"/>
    <p:sldId id="851" r:id="rId42"/>
    <p:sldId id="1130" r:id="rId43"/>
    <p:sldId id="989" r:id="rId44"/>
    <p:sldId id="1098" r:id="rId45"/>
    <p:sldId id="852" r:id="rId46"/>
    <p:sldId id="890" r:id="rId47"/>
    <p:sldId id="294" r:id="rId48"/>
    <p:sldId id="295" r:id="rId49"/>
    <p:sldId id="1325" r:id="rId50"/>
    <p:sldId id="366" r:id="rId51"/>
    <p:sldId id="607" r:id="rId52"/>
    <p:sldId id="891" r:id="rId53"/>
    <p:sldId id="1067" r:id="rId54"/>
    <p:sldId id="1320" r:id="rId55"/>
    <p:sldId id="1028" r:id="rId56"/>
    <p:sldId id="1015" r:id="rId57"/>
    <p:sldId id="1205" r:id="rId58"/>
    <p:sldId id="1264" r:id="rId59"/>
    <p:sldId id="1265" r:id="rId60"/>
    <p:sldId id="1266" r:id="rId61"/>
    <p:sldId id="1271" r:id="rId62"/>
    <p:sldId id="1329" r:id="rId63"/>
    <p:sldId id="1372" r:id="rId64"/>
    <p:sldId id="1373" r:id="rId65"/>
    <p:sldId id="1374" r:id="rId66"/>
    <p:sldId id="1376" r:id="rId67"/>
    <p:sldId id="1355" r:id="rId68"/>
    <p:sldId id="367" r:id="rId69"/>
    <p:sldId id="299" r:id="rId70"/>
    <p:sldId id="1294" r:id="rId71"/>
    <p:sldId id="368" r:id="rId72"/>
    <p:sldId id="1102" r:id="rId73"/>
    <p:sldId id="1296" r:id="rId74"/>
    <p:sldId id="370" r:id="rId75"/>
    <p:sldId id="1135" r:id="rId76"/>
    <p:sldId id="1349" r:id="rId77"/>
    <p:sldId id="1212" r:id="rId78"/>
    <p:sldId id="371" r:id="rId79"/>
    <p:sldId id="1182" r:id="rId80"/>
    <p:sldId id="318" r:id="rId81"/>
    <p:sldId id="1239" r:id="rId82"/>
    <p:sldId id="1356" r:id="rId83"/>
    <p:sldId id="373" r:id="rId84"/>
    <p:sldId id="811" r:id="rId85"/>
    <p:sldId id="1193" r:id="rId86"/>
    <p:sldId id="1343" r:id="rId87"/>
    <p:sldId id="1357" r:id="rId88"/>
    <p:sldId id="1358" r:id="rId89"/>
    <p:sldId id="1359" r:id="rId90"/>
    <p:sldId id="1360" r:id="rId91"/>
    <p:sldId id="1361" r:id="rId92"/>
    <p:sldId id="1362" r:id="rId93"/>
    <p:sldId id="1363" r:id="rId94"/>
    <p:sldId id="1364" r:id="rId95"/>
    <p:sldId id="1365" r:id="rId96"/>
    <p:sldId id="1366" r:id="rId97"/>
    <p:sldId id="1367" r:id="rId98"/>
    <p:sldId id="1368" r:id="rId99"/>
    <p:sldId id="1039" r:id="rId100"/>
    <p:sldId id="1352" r:id="rId101"/>
    <p:sldId id="931" r:id="rId102"/>
    <p:sldId id="1257" r:id="rId103"/>
    <p:sldId id="1369" r:id="rId104"/>
    <p:sldId id="1281" r:id="rId105"/>
    <p:sldId id="1258" r:id="rId106"/>
    <p:sldId id="1171" r:id="rId107"/>
    <p:sldId id="1344" r:id="rId108"/>
    <p:sldId id="1275" r:id="rId109"/>
    <p:sldId id="1347" r:id="rId110"/>
    <p:sldId id="1345" r:id="rId111"/>
    <p:sldId id="1259" r:id="rId112"/>
    <p:sldId id="1155" r:id="rId113"/>
    <p:sldId id="1370" r:id="rId11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2">
          <p15:clr>
            <a:srgbClr val="A4A3A4"/>
          </p15:clr>
        </p15:guide>
        <p15:guide id="2" orient="horz" pos="3294">
          <p15:clr>
            <a:srgbClr val="A4A3A4"/>
          </p15:clr>
        </p15:guide>
        <p15:guide id="3" pos="5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81" autoAdjust="0"/>
    <p:restoredTop sz="99542" autoAdjust="0"/>
  </p:normalViewPr>
  <p:slideViewPr>
    <p:cSldViewPr>
      <p:cViewPr varScale="1">
        <p:scale>
          <a:sx n="113" d="100"/>
          <a:sy n="113" d="100"/>
        </p:scale>
        <p:origin x="1608" y="102"/>
      </p:cViewPr>
      <p:guideLst>
        <p:guide orient="horz" pos="572"/>
        <p:guide orient="horz" pos="3294"/>
        <p:guide pos="5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-315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viewProps" Target="view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BDFB6-B163-4813-B232-4160628B7A86}" type="datetimeFigureOut">
              <a:rPr lang="de-DE" smtClean="0"/>
              <a:t>08.07.2026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47CFE3-8961-4E57-B578-45444DAA1D3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39486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47CFE3-8961-4E57-B578-45444DAA1D31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8648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08.07.2026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08.07.2026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08.07.2026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08.07.2026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08.07.2026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08.07.2026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08.07.2026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08.07.2026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08.07.2026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08.07.2026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 durch Klicken hinzufügen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08.07.2026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50D42-C9CD-4801-B293-61D1F53EC57E}" type="datetimeFigureOut">
              <a:rPr lang="de-DE" smtClean="0"/>
              <a:pPr/>
              <a:t>08.07.2026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www.alfaromeo.de/mopar/angebote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www.alfaromeo.de/mopar/scheibenwischer-2026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www.audi.de/de/service-zubehoer/audi-services/#a68d1551-c8f5-45f7-8167-937f66b04778-1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www.audi.de/de/service-zubehoer/audi-services/#a68d1551-c8f5-45f7-8167-937f66b04778-1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www.audi.de/de/service-zubehoer/audi-services/#a68d1551-c8f5-45f7-8167-937f66b04778-1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www.bmw.de/de/topics/service-zubehoer/bmw-service/service-5plus.html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s://www.bmw.de/de/service-portal/bmw-value-service.html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www.citroen.de/wartung-services/aktuelle-angebote/5plus-service.html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www.citroen.de/wartung-services/aktuelle-angebote/scheibenwischer-2026.html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upraofficial.de/angebote/winter-angebote" TargetMode="External"/><Relationship Id="rId2" Type="http://schemas.openxmlformats.org/officeDocument/2006/relationships/hyperlink" Target="http://www.diekommunikationsfabrik.de/2026/04_April/Service/Service_Internet/S_Cupra_1.jp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hyperlink" Target="https://www.cupraofficial.de/angebote/fahrzeugteile-zubehoer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hyperlink" Target="https://www.dacia.de/wartung/dacia-treuegarantie.html" TargetMode="Externa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https://www.dacia.de/aktuelle-aktion.html" TargetMode="Externa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hyperlink" Target="https://www.dsautomobiles.de/mein-ds/wartung-services/aktuelle-angebote.html" TargetMode="Externa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hyperlink" Target="https://www.dsautomobiles.de/mein-ds/wartung-services/aktuelle-angebote/scheibenwischer-2026.html" TargetMode="Externa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hyperlink" Target="https://www.fiat.de/besitzer/fiat-expertise/aktuelle-angebote" TargetMode="Externa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https://www.fiat.de/besitzer/fiat-expertise/aktuelle-angebote" TargetMode="Externa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hyperlink" Target="https://www.ford.de/service/service-und-reparatur/aktionen-angebote/windschutzscheibe-und-wischer" TargetMode="Externa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d.de/service/service-und-reparatur/aktionen-angebote/winter-check" TargetMode="External"/><Relationship Id="rId2" Type="http://schemas.openxmlformats.org/officeDocument/2006/relationships/hyperlink" Target="http://www.diekommunikationsfabrik.de/2026/04_April/Service/Service_Internet/S_Ford_3.jp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hyperlink" Target="https://www.ford.de/service/service-und-reparatur/service/ford-economy-service" TargetMode="Externa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hyperlink" Target="https://www.ford.de/service/service-und-reparatur/service/ford-economy-service" TargetMode="Externa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www.hyundai.com/de/de/service/serviceleistungen/uebersicht.html" TargetMode="Externa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hyperlink" Target="https://www.hyundai.com/de/de/service/serviceleistungen/uebersicht.html" TargetMode="Externa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hyperlink" Target="https://www.hyundai.com/de/de/service-zubehoer/service/uebersicht.html#tab-sicherheits-check" TargetMode="Externa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hyperlink" Target="https://www.hyundai.com/de/de/beratung-kauf/zubehoer/uebersicht/saisonangebote.html" TargetMode="Externa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hyperlink" Target="https://www.hyundai.com/de/de/beratung-kauf/zubehoer/uebersicht/saisonangebote.html#saisonangebote" TargetMode="Externa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hyperlink" Target="https://www.jeep.de/mopar/scheibenwischer-2026" TargetMode="Externa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hyperlink" Target="https://www.jeep.de/mopar/komplettpreis-angebote" TargetMode="Externa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hyperlink" Target="https://www.kia.com/de/service/serviceangebote/kia-winterangebote/#health-check" TargetMode="Externa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hyperlink" Target="https://www.kia.com/de/service/kia-service-5-plus/" TargetMode="Externa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hyperlink" Target="https://www.kia.com/de/service/kia-service-5-plus/" TargetMode="Externa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hyperlink" Target="https://www.mercedes-benz.de/passengercars/services/service-select.html?gad_source=1&amp;gclid=CjwKCAjw9IayBhBJEiwAVuc3fpqDIlQhkVXgiQFZrGB_BqnaLJEXDYeX-1jPLwyC7B698w1jnpUTshoCvM4QAvD_BwE&amp;gclsrc=aw.ds#/eligible-vehicles" TargetMode="Externa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hyperlink" Target="https://www.mercedes-benz.de/passengercars/parts-accessoires/genuine-parts-accessories/parts-portfolio.module.html" TargetMode="Externa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hyperlink" Target="https://www.mercedes-benz.de/passengercars/parts-accessoires/genuine-parts-accessories/genuine-parts.module.html" TargetMode="Externa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hyperlink" Target="https://www.mercedes-benz.de/passengercars/services/offers.html" TargetMode="Externa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hyperlink" Target="https://www.mini.de/de_DE/home/services/service5plus.html" TargetMode="Externa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hyperlink" Target="https://www.mitsubishi-motors.de/service-zubehoer/service" TargetMode="Externa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hyperlink" Target="https://www.mitsubishi-motors.de/service-zubehoer/service" TargetMode="Externa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ssan.de/kunden/angebote/7plus.html" TargetMode="External"/><Relationship Id="rId2" Type="http://schemas.openxmlformats.org/officeDocument/2006/relationships/hyperlink" Target="http://www.diekommunikationsfabrik.de/2026/04_April/Service/Service_Internet/S_Nissan_7.jp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hyperlink" Target="https://www.nissan.de/kunden/zubehoer-und-ausruestungen/pakete.html" TargetMode="Externa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hyperlink" Target="https://www.nissan.de/kunden/zubehoer-und-ausruestungen/pakete.html" TargetMode="Externa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hyperlink" Target="https://www.nissan.de/kunden/zubehoer-und-ausruestungen/pakete.html" TargetMode="Externa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hyperlink" Target="https://www.nissan.de/kunden/zubehoer-und-ausruestungen/pakete.html" TargetMode="Externa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hyperlink" Target="https://www.nissan.de/kunden/zubehoer-und-ausruestungen/pakete.html" TargetMode="Externa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hyperlink" Target="https://www.nissan.de/kunden/zubehoer-und-ausruestungen/pakete.html" TargetMode="Externa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hyperlink" Target="https://www.nissan.de/kunden/angebote/sommer-angebote.html" TargetMode="Externa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hyperlink" Target="https://www.nissan.de/kunden/angebote/sommer-angebote.html" TargetMode="Externa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hyperlink" Target="https://www.nissan.de/kunden/angebote/sommer-angebote.html" TargetMode="Externa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hyperlink" Target="https://www.nissan.de/kunden/angebote/fruehjahrsangebote.html" TargetMode="Externa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hyperlink" Target="https://www.opel.de/service/angebote/aktuell.html" TargetMode="Externa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hyperlink" Target="https://www.opel.de/service/angebote/aktuell.html" TargetMode="Externa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ugeot.de/service/meinen-peugeot-warten/aktuelle-angebote.html" TargetMode="External"/><Relationship Id="rId2" Type="http://schemas.openxmlformats.org/officeDocument/2006/relationships/hyperlink" Target="http://www.diekommunikationsfabrik.de/2026/04_April/Service/Service_Internet/S_Peugeot_3.jp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hyperlink" Target="https://www.peugeot.de/service/meinen-peugeot-warten/aktuelle-angebote.html" TargetMode="Externa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hyperlink" Target="https://www.renault.de/service/aktuelle-aktionen.html" TargetMode="Externa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hyperlink" Target="https://www.renault.de/services/economyparts-fahrzeug-werterhalt.html" TargetMode="Externa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hyperlink" Target="https://www.renault.de/service/economy-parts.html" TargetMode="Externa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hyperlink" Target="https://www.seat.de/service-zubehoer/teile-zubehoer/uebersicht.html" TargetMode="Externa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hyperlink" Target="https://www.seat.de/service-zubehoer/teile-zubehoer/uebersicht.html" TargetMode="Externa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hyperlink" Target="https://www.seat.de/service-zubehoer/teile-zubehoer/uebersicht.html" TargetMode="Externa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hyperlink" Target="https://www.seat.de/angebote/fruehlings-angebote" TargetMode="Externa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hyperlink" Target="https://www.skoda-auto.de/service/original-teile" TargetMode="Externa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hyperlink" Target="https://www.skoda-auto.de/service/original-teile" TargetMode="Externa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hyperlink" Target="https://www.skoda-auto.de/service/teilerabatt" TargetMode="Externa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hyperlink" Target="https://www.skoda-auto.de/service/aktion-sommer-2026" TargetMode="Externa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hyperlink" Target="https://www.skoda-auto.de/service/aktion-sommer-2026" TargetMode="Externa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hyperlink" Target="https://www.skoda-auto.de/service/aktion-sommer-2026" TargetMode="External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hyperlink" Target="https://www.skoda-auto.de/service/aktion-sommer-2026" TargetMode="Externa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hyperlink" Target="https://www.skoda-auto.de/service/aktion-sommer-2026" TargetMode="Externa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hyperlink" Target="https://www.skoda-auto.de/service/aktion-sommer-2026" TargetMode="Externa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hyperlink" Target="https://www.skoda-auto.de/service/aktion-sommer-2026" TargetMode="Externa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hyperlink" Target="https://www.skoda-auto.de/service/aktion-sommer-2026" TargetMode="External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hyperlink" Target="https://www.skoda-auto.de/service/aktion-sommer-2026" TargetMode="External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hyperlink" Target="https://www.skoda-auto.de/service/aktion-sommer-2026" TargetMode="External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hyperlink" Target="https://www.skoda-auto.de/service/aktion-sommer-2026" TargetMode="External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hyperlink" Target="https://www.skoda-auto.de/service/aktion-sommer-2026" TargetMode="External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hyperlink" Target="https://auto.suzuki.de/service/wartung-service" TargetMode="External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hyperlink" Target="https://www.toyota.de/zubehoer-service/angebote-tipps/fruehjahrsangebote" TargetMode="External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hyperlink" Target="https://www.toyota.de/zubehoer-service/angebote-tipps/fruehjahrsangebote" TargetMode="External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hyperlink" Target="https://www.toyota.de/zubehoer-service/angebote-tipps/sommerangebote" TargetMode="External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hyperlink" Target="https://www.toyota.de/zubehoer-service/angebote-tipps/winterangebote" TargetMode="External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hyperlink" Target="https://www.toyota.de/zubehoer-service/zubehoer/standheizung" TargetMode="External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hyperlink" Target="https://www.toyota.de/zubehoer-service/angebote-tipps/fruehjahrsangebote" TargetMode="External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hyperlink" Target="https://www.volkswagen.de/de/angebote-und-produkte/zubehoer-und-serviceangebote/saisonangebote.html#checks" TargetMode="External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hyperlink" Target="https://www.volkswagen.de/de/angebote-und-produkte/zubehoer-und-serviceangebote/saisonangebote.html#checks" TargetMode="External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hyperlink" Target="https://www.volkswagen.de/de/besitzer-und-service/service-und-ersatzteile.html" TargetMode="External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hyperlink" Target="https://www.volkswagen.de/de/besitzer-und-service/service-und-ersatzteile/volkswagen-teile.html#horum" TargetMode="External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hyperlink" Target="https://www.volkswagen.de/de/besitzer-und-service/service-und-ersatzteile/volkswagen-teile.html#austausch-teile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Service-Angebote auf den Internetseiten der Fabrikate </a:t>
            </a:r>
            <a:br>
              <a:rPr lang="de-DE" sz="2400" b="1" dirty="0">
                <a:latin typeface="Arial" pitchFamily="34" charset="0"/>
                <a:cs typeface="Arial" pitchFamily="34" charset="0"/>
              </a:rPr>
            </a:br>
            <a:r>
              <a:rPr lang="de-DE" sz="2400" b="1" dirty="0">
                <a:latin typeface="Arial" pitchFamily="34" charset="0"/>
                <a:cs typeface="Arial" pitchFamily="34" charset="0"/>
              </a:rPr>
              <a:t>Juli 2026</a:t>
            </a:r>
          </a:p>
        </p:txBody>
      </p:sp>
    </p:spTree>
    <p:extLst>
      <p:ext uri="{BB962C8B-B14F-4D97-AF65-F5344CB8AC3E}">
        <p14:creationId xmlns:p14="http://schemas.microsoft.com/office/powerpoint/2010/main" val="591961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Alfa Romeo</a:t>
            </a:r>
          </a:p>
        </p:txBody>
      </p:sp>
    </p:spTree>
    <p:extLst>
      <p:ext uri="{BB962C8B-B14F-4D97-AF65-F5344CB8AC3E}">
        <p14:creationId xmlns:p14="http://schemas.microsoft.com/office/powerpoint/2010/main" val="1343925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0139B-D59E-B649-01C8-C3FED44FB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76620B8B-20B6-3173-1FF6-6D16867DEF1C}"/>
              </a:ext>
            </a:extLst>
          </p:cNvPr>
          <p:cNvGraphicFramePr>
            <a:graphicFrameLocks noGrp="1"/>
          </p:cNvGraphicFramePr>
          <p:nvPr/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Alfa Romeo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Komplettpreisangebote für Fz. ab 4 Jahren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24119DC6-1CE8-2812-C388-FF1F50929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47" y="895350"/>
            <a:ext cx="3456000" cy="4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770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ADC9E-ACC5-8602-BAA5-2ABE559F7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7ABF93EB-1657-9C33-10F1-DCC42E0D03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9173397"/>
              </p:ext>
            </p:extLst>
          </p:nvPr>
        </p:nvGraphicFramePr>
        <p:xfrm>
          <a:off x="900113" y="5229225"/>
          <a:ext cx="7740000" cy="79208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Alfa Romeo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Klimaanlagen-Check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€ 64,90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70F161A4-1A9A-4E26-8126-87378CE83F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50"/>
            <a:ext cx="5580000" cy="4011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649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Audi</a:t>
            </a:r>
          </a:p>
        </p:txBody>
      </p:sp>
    </p:spTree>
    <p:extLst>
      <p:ext uri="{BB962C8B-B14F-4D97-AF65-F5344CB8AC3E}">
        <p14:creationId xmlns:p14="http://schemas.microsoft.com/office/powerpoint/2010/main" val="3328681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785068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Audi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Car-Check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€ 0,00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AD4E2D19-99B3-1E06-9700-9BF7730A1A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258" y="908050"/>
            <a:ext cx="5123374" cy="37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242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01CA9-3ECE-BF5E-F58B-143009727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50ABF5F0-2066-CADF-7382-567315863D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92757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Audi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Batterie-Check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€ 0,00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1604E004-5204-9EC8-9302-23751660C4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35" y="881658"/>
            <a:ext cx="4927705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968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99DE1-F4EF-E63E-32AD-97F96CD10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D4A2A66-4B66-E8A3-6E22-5AB21B8968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1546338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Audi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Austauschteile mit Ersparnis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€ 0,00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0E6CC267-92BB-8230-FA9E-05CD4B0681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74"/>
            <a:ext cx="4788000" cy="379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128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BMW</a:t>
            </a:r>
          </a:p>
        </p:txBody>
      </p:sp>
    </p:spTree>
    <p:extLst>
      <p:ext uri="{BB962C8B-B14F-4D97-AF65-F5344CB8AC3E}">
        <p14:creationId xmlns:p14="http://schemas.microsoft.com/office/powerpoint/2010/main" val="4273792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8A510-035B-AD5B-46B4-9976E9AE7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FF3CEC14-74DD-D4F4-A2CF-0496462BD152}"/>
              </a:ext>
            </a:extLst>
          </p:cNvPr>
          <p:cNvGraphicFramePr>
            <a:graphicFrameLocks noGrp="1"/>
          </p:cNvGraphicFramePr>
          <p:nvPr/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BMW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20 % Ersparnis für BMW älter als 5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105B679E-080F-F367-DE44-FBD8CD1AC7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96" y="908076"/>
            <a:ext cx="7272000" cy="367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427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8A510-035B-AD5B-46B4-9976E9AE7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FF3CEC14-74DD-D4F4-A2CF-0496462BD1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226961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BMW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Preisvorteile bis zu 30 % für Fahrzeuge ab 8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375B19A0-8CAD-40F6-9B6C-3A3440354976}"/>
              </a:ext>
            </a:extLst>
          </p:cNvPr>
          <p:cNvSpPr txBox="1"/>
          <p:nvPr/>
        </p:nvSpPr>
        <p:spPr>
          <a:xfrm rot="20754366">
            <a:off x="61742" y="266700"/>
            <a:ext cx="9398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NEU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CDDD525-3F36-4ABD-ACFF-67C2A3443C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80729"/>
            <a:ext cx="7920000" cy="3082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524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Citro</a:t>
            </a:r>
            <a:r>
              <a:rPr lang="de-DE" sz="2400" b="1" dirty="0">
                <a:latin typeface="Arial"/>
                <a:cs typeface="Arial"/>
              </a:rPr>
              <a:t>ën</a:t>
            </a:r>
            <a:endParaRPr lang="de-DE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54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1C9B9-2CAB-27FD-8F6B-453688423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C19FD332-6941-07CA-4384-6AE59A5168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819688"/>
              </p:ext>
            </p:extLst>
          </p:nvPr>
        </p:nvGraphicFramePr>
        <p:xfrm>
          <a:off x="900113" y="5229200"/>
          <a:ext cx="7740000" cy="8443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Citroen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5plus Service für Fahrzeuge ab 5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DAD9DDDB-F6F3-6B76-DEA2-1E6D38F255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21" y="908071"/>
            <a:ext cx="7524000" cy="4028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613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D1DA2-8137-524E-2B2E-E9DB9F464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FEC97866-9E24-6E06-8030-E80FD895FC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212791"/>
              </p:ext>
            </p:extLst>
          </p:nvPr>
        </p:nvGraphicFramePr>
        <p:xfrm>
          <a:off x="884521" y="5229225"/>
          <a:ext cx="7740000" cy="79208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Citroen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Klimaanlagen-Check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€ 64,90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5B2CACA8-D29A-475C-AD49-D4C31C383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21" y="908050"/>
            <a:ext cx="7920000" cy="359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795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42E53-5FFD-AAE2-D33F-26A9D907A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0FC430DE-AA6B-42E5-FC84-3325FFCEFEAE}"/>
              </a:ext>
            </a:extLst>
          </p:cNvPr>
          <p:cNvSpPr txBox="1"/>
          <p:nvPr/>
        </p:nvSpPr>
        <p:spPr>
          <a:xfrm>
            <a:off x="0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Cupra</a:t>
            </a:r>
          </a:p>
        </p:txBody>
      </p:sp>
    </p:spTree>
    <p:extLst>
      <p:ext uri="{BB962C8B-B14F-4D97-AF65-F5344CB8AC3E}">
        <p14:creationId xmlns:p14="http://schemas.microsoft.com/office/powerpoint/2010/main" val="3621686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612424"/>
              </p:ext>
            </p:extLst>
          </p:nvPr>
        </p:nvGraphicFramePr>
        <p:xfrm>
          <a:off x="900113" y="5229200"/>
          <a:ext cx="7740000" cy="135064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www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3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Cupra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Klimaanlagen-Check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328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Urlaubs-Check-Check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6138516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FFEF681C-D05F-46B9-9B56-1FDD3CC600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29028"/>
            <a:ext cx="7848000" cy="3317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64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0617618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Cupra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15 % Rabatt auf Teile für Fz ab 4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7B838A7A-6189-411A-A5F9-80D02DC33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873274"/>
            <a:ext cx="7157983" cy="35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7678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985B7-0A63-C737-21EA-43E7E7845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6E1F0527-B694-1380-126F-44F4CC4E2B32}"/>
              </a:ext>
            </a:extLst>
          </p:cNvPr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Dacia</a:t>
            </a:r>
          </a:p>
        </p:txBody>
      </p:sp>
    </p:spTree>
    <p:extLst>
      <p:ext uri="{BB962C8B-B14F-4D97-AF65-F5344CB8AC3E}">
        <p14:creationId xmlns:p14="http://schemas.microsoft.com/office/powerpoint/2010/main" val="40294080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96828"/>
              </p:ext>
            </p:extLst>
          </p:nvPr>
        </p:nvGraphicFramePr>
        <p:xfrm>
          <a:off x="900113" y="5229200"/>
          <a:ext cx="7740000" cy="11491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Dacia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1 Jahr Garantieverlängerung mit jeder Wartung, für Fahrzeuge bis 6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759FB246-40C3-F819-E692-C95A7DF51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606" y="908094"/>
            <a:ext cx="4032000" cy="387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043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DCD55-BB4E-0F4C-7CC2-AB2DBC186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B3EA0A8C-AD24-6E78-EE1A-AEF2D35595D2}"/>
              </a:ext>
            </a:extLst>
          </p:cNvPr>
          <p:cNvGraphicFramePr>
            <a:graphicFrameLocks noGrp="1"/>
          </p:cNvGraphicFramePr>
          <p:nvPr/>
        </p:nvGraphicFramePr>
        <p:xfrm>
          <a:off x="900113" y="5229200"/>
          <a:ext cx="7740000" cy="9967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Dacia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Service-Sparbuch mit bis zu € 155,- Ersparnis für diverse Serviceleistungen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7E4EFF60-23AF-6D0C-276D-D655E6B14B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33" y="980742"/>
            <a:ext cx="3168000" cy="391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5130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DS</a:t>
            </a:r>
          </a:p>
        </p:txBody>
      </p:sp>
    </p:spTree>
    <p:extLst>
      <p:ext uri="{BB962C8B-B14F-4D97-AF65-F5344CB8AC3E}">
        <p14:creationId xmlns:p14="http://schemas.microsoft.com/office/powerpoint/2010/main" val="26186504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9648966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DS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5plus Service für Fahrzeuge ab 5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8" name="Grafik 7">
            <a:extLst>
              <a:ext uri="{FF2B5EF4-FFF2-40B4-BE49-F238E27FC236}">
                <a16:creationId xmlns:a16="http://schemas.microsoft.com/office/drawing/2014/main" id="{DA39A8E2-C039-CE06-B1A5-BDDB1F8611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694" y="895414"/>
            <a:ext cx="7920000" cy="27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2011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45931-AB74-4777-F9A0-AA01C32D1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6D8832C8-AE3B-9D08-E6FF-35C025201B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035995"/>
              </p:ext>
            </p:extLst>
          </p:nvPr>
        </p:nvGraphicFramePr>
        <p:xfrm>
          <a:off x="889630" y="5229225"/>
          <a:ext cx="7740000" cy="79208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DS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Klimaanlagen-Check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€ 64,90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3A21A9C2-D038-4F6C-B6E5-E9BCDD9ED0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30" y="1052736"/>
            <a:ext cx="7920000" cy="303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3001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Fiat</a:t>
            </a:r>
          </a:p>
        </p:txBody>
      </p:sp>
    </p:spTree>
    <p:extLst>
      <p:ext uri="{BB962C8B-B14F-4D97-AF65-F5344CB8AC3E}">
        <p14:creationId xmlns:p14="http://schemas.microsoft.com/office/powerpoint/2010/main" val="19384368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5F60B-0240-C7DB-A6B8-77CF99CE2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19E5F73A-A35D-D93B-C553-5AD1641044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696795"/>
              </p:ext>
            </p:extLst>
          </p:nvPr>
        </p:nvGraphicFramePr>
        <p:xfrm>
          <a:off x="900113" y="5229200"/>
          <a:ext cx="7740000" cy="79208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Fiat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Klimaanlagen-Check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€ 64,90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D3F9D40B-C54C-4660-B7C5-B32FF6DF6C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50"/>
            <a:ext cx="7920000" cy="4206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0367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5F60B-0240-C7DB-A6B8-77CF99CE2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19E5F73A-A35D-D93B-C553-5AD16410443B}"/>
              </a:ext>
            </a:extLst>
          </p:cNvPr>
          <p:cNvGraphicFramePr>
            <a:graphicFrameLocks noGrp="1"/>
          </p:cNvGraphicFramePr>
          <p:nvPr/>
        </p:nvGraphicFramePr>
        <p:xfrm>
          <a:off x="900113" y="5229200"/>
          <a:ext cx="7740000" cy="8443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Fiat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5plus Service für Fahrzeuge ab 5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9F0C0DA3-9141-0480-CE09-CEFBEEBC4E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50" y="910280"/>
            <a:ext cx="6192000" cy="3835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886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Ford</a:t>
            </a:r>
          </a:p>
        </p:txBody>
      </p:sp>
    </p:spTree>
    <p:extLst>
      <p:ext uri="{BB962C8B-B14F-4D97-AF65-F5344CB8AC3E}">
        <p14:creationId xmlns:p14="http://schemas.microsoft.com/office/powerpoint/2010/main" val="21734831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841A3-B734-D787-D0A8-9A199F88E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C06EA3C6-58CC-2E34-42A9-84543CBE28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297621"/>
              </p:ext>
            </p:extLst>
          </p:nvPr>
        </p:nvGraphicFramePr>
        <p:xfrm>
          <a:off x="900113" y="5224969"/>
          <a:ext cx="7740000" cy="8443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Ford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Teile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Economy Frontscheibenwischer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€ 45,00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5656431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9D857F8B-C864-4081-BEE1-E845DF6352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66" y="908050"/>
            <a:ext cx="7848000" cy="186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6249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841A3-B734-D787-D0A8-9A199F88E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C06EA3C6-58CC-2E34-42A9-84543CBE2827}"/>
              </a:ext>
            </a:extLst>
          </p:cNvPr>
          <p:cNvGraphicFramePr>
            <a:graphicFrameLocks noGrp="1"/>
          </p:cNvGraphicFramePr>
          <p:nvPr/>
        </p:nvGraphicFramePr>
        <p:xfrm>
          <a:off x="900113" y="5224969"/>
          <a:ext cx="7740000" cy="81802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www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3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Ford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Urlaubs-Check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5656431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8D8B3AA0-86C2-4B71-BF23-BE29A00F90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20688"/>
            <a:ext cx="3564000" cy="43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0741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97322-6C8F-9401-251C-ADE5CCD7C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CA9AF475-B07D-32FE-ED84-4D09E32AC3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743599"/>
              </p:ext>
            </p:extLst>
          </p:nvPr>
        </p:nvGraphicFramePr>
        <p:xfrm>
          <a:off x="900113" y="5089758"/>
          <a:ext cx="7740000" cy="176824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 rowSpan="2"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Ford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Economy-Angebote für Fz älter als 5 Jahre, Ölwechsel inkl. Ölfilter und -dichtung, PKW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€ 249,00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5656431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Economy-Angebote für Fz älter als 5 Jahre, Ölwechsel inkl. Ölfilter und -dichtung, für Nfz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€ 269,00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61246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ABBD9105-FAD8-4519-B0D1-E137C676C7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929" y="735456"/>
            <a:ext cx="7092000" cy="4178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6846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CC3A1-167F-2C70-E6B0-DDC3AC20D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4CB35FDD-D1DF-E0FA-A286-C35475EF37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041129"/>
              </p:ext>
            </p:extLst>
          </p:nvPr>
        </p:nvGraphicFramePr>
        <p:xfrm>
          <a:off x="900113" y="5224969"/>
          <a:ext cx="7740000" cy="207304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Ford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Ford Serviceplan für Fahrzeuge ab 5 Jahre, 2 Services innerhalb von 2 Jahren mit 20 % Ersparnis, für PKW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€ 449,00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5656431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Ford Serviceplan für Fahrzeuge ab 5 Jahre, 2 Services innerhalb von 2 Jahren mit 20 % Ersparnis, für Nutzfahrzeuge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€ 499,00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61246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09BA44E2-5505-4A64-9727-56AC06F98403}"/>
              </a:ext>
            </a:extLst>
          </p:cNvPr>
          <p:cNvSpPr txBox="1"/>
          <p:nvPr/>
        </p:nvSpPr>
        <p:spPr>
          <a:xfrm rot="20754366">
            <a:off x="61742" y="266700"/>
            <a:ext cx="9398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NEU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0858492-B6F9-4CAB-AE03-824601930E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24" y="764704"/>
            <a:ext cx="7920000" cy="283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1819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Hyundai</a:t>
            </a:r>
          </a:p>
        </p:txBody>
      </p:sp>
    </p:spTree>
    <p:extLst>
      <p:ext uri="{BB962C8B-B14F-4D97-AF65-F5344CB8AC3E}">
        <p14:creationId xmlns:p14="http://schemas.microsoft.com/office/powerpoint/2010/main" val="32575771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483035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Hyundai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Economy-Service für Fahrzeuge ab 5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8194" name="Picture 2" descr="D:\Büro\Dreamweaver\2023\07 Juli\Service\Service_Internet\S_Hyundai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38" y="883705"/>
            <a:ext cx="3492000" cy="388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50992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872AA-D0F8-AF5B-FCC6-0343EE7F5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D678451C-D257-8023-CC82-B19D88A1CF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1957568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Hyundai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PL2-Teile für Fz ab 5 Jahre mit Ersparnis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5C5743A1-4559-CB9C-1B83-28E3059E21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34010"/>
            <a:ext cx="7236000" cy="414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1671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643203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Hyundai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Sicherheits-Check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DFFC996C-04DE-DBB9-B886-36212FE43C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50"/>
            <a:ext cx="7668000" cy="329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6596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9CF30-1643-6CBC-7332-F86F2299A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9DB6EEC5-F29D-9742-C762-2E2FB39710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277900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Hyundai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Urlaubs-Check mit gratis Displayreiniger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2A1E753B-E7F0-4531-A51F-8237769D2F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947076"/>
            <a:ext cx="7632000" cy="4170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457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9CF30-1643-6CBC-7332-F86F2299A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9DB6EEC5-F29D-9742-C762-2E2FB39710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276752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Hyundai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Bremsen-Check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AA5B8E76-521F-4158-8B03-62B80F9522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" y="764704"/>
            <a:ext cx="7920000" cy="255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2901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EF5B7-4739-9506-55CF-F2DEC3930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6774539-EEAD-EC32-3E07-FD52416B44E8}"/>
              </a:ext>
            </a:extLst>
          </p:cNvPr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Jeep</a:t>
            </a:r>
          </a:p>
        </p:txBody>
      </p:sp>
    </p:spTree>
    <p:extLst>
      <p:ext uri="{BB962C8B-B14F-4D97-AF65-F5344CB8AC3E}">
        <p14:creationId xmlns:p14="http://schemas.microsoft.com/office/powerpoint/2010/main" val="5878639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2A38B-2C6A-09EF-6725-EDB119122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A6F39A17-FE7D-96EF-65D1-92CE971FF3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566811"/>
              </p:ext>
            </p:extLst>
          </p:nvPr>
        </p:nvGraphicFramePr>
        <p:xfrm>
          <a:off x="900113" y="5251202"/>
          <a:ext cx="7740000" cy="79208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Jeep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Klimaanlagen-Check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€ 64,90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E4157CC9-32E4-4CDE-94E6-89F8671C02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841907"/>
            <a:ext cx="7920000" cy="381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1460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5A2AD-0B7F-CCF0-BE03-8DF352B7C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11B62776-996C-4D8F-D6AE-F60AF0C89FE0}"/>
              </a:ext>
            </a:extLst>
          </p:cNvPr>
          <p:cNvGraphicFramePr>
            <a:graphicFrameLocks noGrp="1"/>
          </p:cNvGraphicFramePr>
          <p:nvPr/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Jeep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Komplettpreisangebote für Fz. ab 4 Jahren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41C2AD3C-D109-DF67-6844-25E8D2A9B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764741"/>
            <a:ext cx="6480000" cy="399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4645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Kia</a:t>
            </a:r>
          </a:p>
        </p:txBody>
      </p:sp>
    </p:spTree>
    <p:extLst>
      <p:ext uri="{BB962C8B-B14F-4D97-AF65-F5344CB8AC3E}">
        <p14:creationId xmlns:p14="http://schemas.microsoft.com/office/powerpoint/2010/main" val="32236656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780339"/>
              </p:ext>
            </p:extLst>
          </p:nvPr>
        </p:nvGraphicFramePr>
        <p:xfrm>
          <a:off x="900113" y="5229200"/>
          <a:ext cx="7740000" cy="110641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Kia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Sommer-Check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096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EV Fahrzeug-Check mit Testprotokoll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4090919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435D19EC-9E8D-4506-8CF6-293B8435DC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50"/>
            <a:ext cx="6516000" cy="3965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835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3679821"/>
              </p:ext>
            </p:extLst>
          </p:nvPr>
        </p:nvGraphicFramePr>
        <p:xfrm>
          <a:off x="900113" y="5229200"/>
          <a:ext cx="7740000" cy="8443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Kia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Service 5+ für Fz älter als 5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4F9B015C-3A85-E47B-B11A-90DF5D8C2C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20715"/>
            <a:ext cx="7200000" cy="409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0664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0341D-36F6-9463-5888-B5C59C9C4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C0D7F0B-A897-2D61-CE75-97B6EB1CDB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018683"/>
              </p:ext>
            </p:extLst>
          </p:nvPr>
        </p:nvGraphicFramePr>
        <p:xfrm>
          <a:off x="900113" y="5229200"/>
          <a:ext cx="7740000" cy="8443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Kia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Smart-Parts mit Preisvorteil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AD696813-B0DA-072B-FC1C-B8B58616D3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42" y="908050"/>
            <a:ext cx="7920000" cy="279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0691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Mercedes</a:t>
            </a:r>
          </a:p>
        </p:txBody>
      </p:sp>
    </p:spTree>
    <p:extLst>
      <p:ext uri="{BB962C8B-B14F-4D97-AF65-F5344CB8AC3E}">
        <p14:creationId xmlns:p14="http://schemas.microsoft.com/office/powerpoint/2010/main" val="19699747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571399"/>
              </p:ext>
            </p:extLst>
          </p:nvPr>
        </p:nvGraphicFramePr>
        <p:xfrm>
          <a:off x="900113" y="5229200"/>
          <a:ext cx="7740000" cy="9967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Mercedes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20 % Nachlass auf ausgewählte Services für Fz ab 5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3BB8E1DB-93AF-64C0-BDF6-E9707AAFE3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50"/>
            <a:ext cx="7740000" cy="360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7672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6436405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Mercedes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Austauschteile mit Ersparnis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C7DFEA97-114A-C079-0936-F5F7824B9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100" y="908050"/>
            <a:ext cx="7064885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9121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8975331"/>
              </p:ext>
            </p:extLst>
          </p:nvPr>
        </p:nvGraphicFramePr>
        <p:xfrm>
          <a:off x="900113" y="5229200"/>
          <a:ext cx="7740000" cy="9967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Mercedes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Starparts für Fahrzeuge ab 5 Jahre mit 20 % Preisvorteil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417018B0-81D7-587D-F045-B4D7C99A71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385" y="908050"/>
            <a:ext cx="7224323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9121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764772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Mercedes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Batterie-Check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527AB96E-876F-4049-A66E-486CC14C97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159" y="908050"/>
            <a:ext cx="7596000" cy="270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4178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Mini</a:t>
            </a:r>
          </a:p>
          <a:p>
            <a:pPr algn="ctr"/>
            <a:endParaRPr lang="de-DE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883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2561787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Mini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Mindestens 20 % Rabatt für Mini ab 5 Jahren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DCAB2019-A7B1-1D19-E0BB-B2847D5B0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836712"/>
            <a:ext cx="4212000" cy="430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3751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Mitsubishi</a:t>
            </a:r>
          </a:p>
        </p:txBody>
      </p:sp>
    </p:spTree>
    <p:extLst>
      <p:ext uri="{BB962C8B-B14F-4D97-AF65-F5344CB8AC3E}">
        <p14:creationId xmlns:p14="http://schemas.microsoft.com/office/powerpoint/2010/main" val="27990597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149124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Mitsubishi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Sicherheits-Check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66BFC341-5F29-F0E7-CC10-52AB978D80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4" y="947899"/>
            <a:ext cx="5760473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5751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75952-645F-B551-7D53-064532C0F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6DBAC69A-9E35-9886-42D4-B207BE5417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49923"/>
              </p:ext>
            </p:extLst>
          </p:nvPr>
        </p:nvGraphicFramePr>
        <p:xfrm>
          <a:off x="900113" y="5229200"/>
          <a:ext cx="7740000" cy="11491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Mitsubishi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Räder / Reifen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5 Jahre Garantie bei Kauf von einem Satz Winterkompletträder auch für die Serienbereifung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" name="Grafik 9">
            <a:extLst>
              <a:ext uri="{FF2B5EF4-FFF2-40B4-BE49-F238E27FC236}">
                <a16:creationId xmlns:a16="http://schemas.microsoft.com/office/drawing/2014/main" id="{89B54E59-5B3E-92B7-D081-88D6B5B40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10" y="908067"/>
            <a:ext cx="4680000" cy="394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1353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Nissan</a:t>
            </a:r>
          </a:p>
        </p:txBody>
      </p:sp>
    </p:spTree>
    <p:extLst>
      <p:ext uri="{BB962C8B-B14F-4D97-AF65-F5344CB8AC3E}">
        <p14:creationId xmlns:p14="http://schemas.microsoft.com/office/powerpoint/2010/main" val="21406873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100473"/>
              </p:ext>
            </p:extLst>
          </p:nvPr>
        </p:nvGraphicFramePr>
        <p:xfrm>
          <a:off x="900113" y="5229200"/>
          <a:ext cx="7740000" cy="11491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www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3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Nissan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1 Jahr Garantieverlängerung mit jeder Wartung, für Fahrzeuge bis 6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49871C08-19C0-4ED8-BFA3-9201BE5514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836712"/>
            <a:ext cx="7848000" cy="408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10334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D2F57-8C80-FF97-5B41-B1819C231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A6D3C51-6057-1A8F-5C14-A202C4DAE9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075728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Nissan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Transport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Transportpaket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€ 714,- bis € 899,-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C980DE23-B9B0-46FE-8DBA-9ACBB723BD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68" y="903385"/>
            <a:ext cx="5436000" cy="399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29926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0EDFF-1797-C11E-8131-935BD0AB6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CC6FB438-2064-CA3E-F293-9E5E76D588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898566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Nissan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Schutz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Family-Paket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€ 1.061,- bis  1.621,-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BAE106D7-2C94-4B76-943B-59936B743F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721867"/>
            <a:ext cx="6480000" cy="411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1009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7FC65-A2B6-2DDE-3C69-AF4666ADD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1DB4B2C2-91F3-F487-EC1B-FB8707C34E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664908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Nissan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Schutz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Basis-Paket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€ 122,- bis € 226,-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356FF2F7-176E-4747-AF40-3D1A66A017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61" y="903445"/>
            <a:ext cx="5652000" cy="417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70393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107A3-7E03-8CAF-22B4-2DAE1BC2E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E1AE5A5E-1E3C-47C2-7FEE-0F3F107888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418977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Nissan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Schutz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Basis-Paket Winter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 € 158,- bis € 235,-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154DC09D-AD44-4F7F-AC05-2785BC4C3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764704"/>
            <a:ext cx="5688000" cy="412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03929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87BBA-F0A7-E2B9-A97C-AB14913CA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F133D196-3775-8B2B-5DD4-2B9985EFF7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12939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Nissan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Transport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Fahrrad-Paket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 € 1.134,- bis € 1.567,-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EBB28E86-FFB5-407F-8CD2-E1E8DED83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704716"/>
            <a:ext cx="5688000" cy="430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97161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7B891-6866-DADF-DBBD-F048B08B5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B547B7B8-ACC2-857F-E542-A4D32CE6EF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002596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Nissan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Transport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15 % Rabatt auf Fahrradträger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1646C105-EAD7-4C2E-8DB7-B430ECA6F4D4}"/>
              </a:ext>
            </a:extLst>
          </p:cNvPr>
          <p:cNvSpPr txBox="1"/>
          <p:nvPr/>
        </p:nvSpPr>
        <p:spPr>
          <a:xfrm rot="20754366">
            <a:off x="61742" y="266700"/>
            <a:ext cx="9398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NEU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6961903-5DF4-4F92-9EE5-94E075EF08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61" y="688481"/>
            <a:ext cx="7920000" cy="290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1199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7B891-6866-DADF-DBBD-F048B08B5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B547B7B8-ACC2-857F-E542-A4D32CE6EF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728740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Nissan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Transport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15 % Rabatt auf Dachboxen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ABB9BEF2-58E7-4159-8400-8DA9EC740114}"/>
              </a:ext>
            </a:extLst>
          </p:cNvPr>
          <p:cNvSpPr txBox="1"/>
          <p:nvPr/>
        </p:nvSpPr>
        <p:spPr>
          <a:xfrm rot="20754366">
            <a:off x="61742" y="266700"/>
            <a:ext cx="9398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NEU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101B0DF-89BB-4334-88C2-93B73FF8D0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898839"/>
            <a:ext cx="7920000" cy="3271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5761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7B891-6866-DADF-DBBD-F048B08B5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B547B7B8-ACC2-857F-E542-A4D32CE6EF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095389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Nissan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Transport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15 % Rabatt auf Grundträger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4E4B8C8E-64EA-4EDE-88AE-8AFF844AE5D6}"/>
              </a:ext>
            </a:extLst>
          </p:cNvPr>
          <p:cNvSpPr txBox="1"/>
          <p:nvPr/>
        </p:nvSpPr>
        <p:spPr>
          <a:xfrm rot="20754366">
            <a:off x="61742" y="266700"/>
            <a:ext cx="9398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NEU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29EFEE1-56AE-4884-881E-86E06A8444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50"/>
            <a:ext cx="7920000" cy="301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16810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7B891-6866-DADF-DBBD-F048B08B5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B547B7B8-ACC2-857F-E542-A4D32CE6EF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622464"/>
              </p:ext>
            </p:extLst>
          </p:nvPr>
        </p:nvGraphicFramePr>
        <p:xfrm>
          <a:off x="900113" y="5229200"/>
          <a:ext cx="7740000" cy="135064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Nissan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Schutz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15 % Rabatt auf Basis-Paket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328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15 % Rabatt auf Display-Schutzfolien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6654283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110F7827-4E3E-4682-8478-F3DDB65B4F4A}"/>
              </a:ext>
            </a:extLst>
          </p:cNvPr>
          <p:cNvSpPr txBox="1"/>
          <p:nvPr/>
        </p:nvSpPr>
        <p:spPr>
          <a:xfrm rot="20754366">
            <a:off x="61742" y="266700"/>
            <a:ext cx="9398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NEU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DB23487-C422-4AC7-B8BD-29573FF987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882154"/>
            <a:ext cx="6264000" cy="420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03075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7B891-6866-DADF-DBBD-F048B08B5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B547B7B8-ACC2-857F-E542-A4D32CE6EF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581249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URL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Nissan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Transport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15 % Rabatt auf Kofferraum-Organizer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5025A251-DDE5-4D34-8ABB-F45E6245E1A2}"/>
              </a:ext>
            </a:extLst>
          </p:cNvPr>
          <p:cNvSpPr txBox="1"/>
          <p:nvPr/>
        </p:nvSpPr>
        <p:spPr>
          <a:xfrm rot="20754366">
            <a:off x="61742" y="266700"/>
            <a:ext cx="9398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NEU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9531C83-DF85-4E8E-87BA-7CE6FD339D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50"/>
            <a:ext cx="7920000" cy="298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54033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7B891-6866-DADF-DBBD-F048B08B5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B547B7B8-ACC2-857F-E542-A4D32CE6EF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001603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Nissan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Zubehör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15 % Rabatt auf Sommerzubehör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2ACF54A4-ABD6-433F-8D03-1304E19B4B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08050"/>
            <a:ext cx="7920000" cy="271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41523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Opel</a:t>
            </a:r>
          </a:p>
        </p:txBody>
      </p:sp>
    </p:spTree>
    <p:extLst>
      <p:ext uri="{BB962C8B-B14F-4D97-AF65-F5344CB8AC3E}">
        <p14:creationId xmlns:p14="http://schemas.microsoft.com/office/powerpoint/2010/main" val="93532451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796043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Opel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5-Plus Service für Fahrzeuge ab 5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81D1FDA6-B319-E97E-CF4D-D55F399A74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895414"/>
            <a:ext cx="8100000" cy="209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91215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63EE9-E5CC-2AAE-AD2B-E31E75D63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5B08BA8E-0D09-292E-410F-A679E82AE0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288274"/>
              </p:ext>
            </p:extLst>
          </p:nvPr>
        </p:nvGraphicFramePr>
        <p:xfrm>
          <a:off x="900113" y="5243645"/>
          <a:ext cx="7740000" cy="79208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Opel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Klimaanlagen-Check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€ 64,90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3B7E3B70-D10C-4789-AA94-20AFC9E8A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13" y="835843"/>
            <a:ext cx="7920000" cy="216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6121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Peugeot</a:t>
            </a:r>
          </a:p>
        </p:txBody>
      </p:sp>
    </p:spTree>
    <p:extLst>
      <p:ext uri="{BB962C8B-B14F-4D97-AF65-F5344CB8AC3E}">
        <p14:creationId xmlns:p14="http://schemas.microsoft.com/office/powerpoint/2010/main" val="201561081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98A12-270E-9FE2-B93C-4BDE51257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4545FCD-64A7-9D0D-0983-E79E48F43E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431133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www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3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Peugeot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5-Plus Service für Fahrzeuge ab 5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6692E694-E993-48B6-868D-B32EB1283F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908050"/>
            <a:ext cx="7920000" cy="268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2370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E0CCF-2C5B-19CC-B68B-2A9277695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85C467A3-45F7-3303-1B9A-6E9F0AE000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5336847"/>
              </p:ext>
            </p:extLst>
          </p:nvPr>
        </p:nvGraphicFramePr>
        <p:xfrm>
          <a:off x="900113" y="5229225"/>
          <a:ext cx="7740000" cy="79208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Peugeot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Klimaanlagen-Check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€ 64,90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B1F7796C-ED66-4A83-8D14-ECBBA5D59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835843"/>
            <a:ext cx="7920000" cy="2697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7454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Renault</a:t>
            </a:r>
          </a:p>
        </p:txBody>
      </p:sp>
    </p:spTree>
    <p:extLst>
      <p:ext uri="{BB962C8B-B14F-4D97-AF65-F5344CB8AC3E}">
        <p14:creationId xmlns:p14="http://schemas.microsoft.com/office/powerpoint/2010/main" val="303530349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404945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Renault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bis € 60,- Rabatt beim Bremsen-Service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4BB36FE2-7C68-4CB6-A14F-5B8BD2E2C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36981"/>
            <a:ext cx="7596000" cy="291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1528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/>
        </p:nvGraphicFramePr>
        <p:xfrm>
          <a:off x="900113" y="5229200"/>
          <a:ext cx="7740000" cy="9967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Renault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Renault Advantage Teile für Fahrzeuge älter als 4 Jahre, 20 % Ersparnis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DF4BE666-8451-0F8C-A4A1-E39A30A616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50"/>
            <a:ext cx="7920000" cy="3065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11863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CE11B-7816-C8FE-A75B-362D0F1B5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B4F01BE7-2F96-A1C6-E12A-2C81B3469A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3809656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Renault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Wieder aufbereitete Teile mit Ersparnis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C5598D8F-F940-EFDE-CCFB-BE33D179C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20944"/>
            <a:ext cx="7380000" cy="370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24655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Seat</a:t>
            </a:r>
          </a:p>
        </p:txBody>
      </p:sp>
    </p:spTree>
    <p:extLst>
      <p:ext uri="{BB962C8B-B14F-4D97-AF65-F5344CB8AC3E}">
        <p14:creationId xmlns:p14="http://schemas.microsoft.com/office/powerpoint/2010/main" val="285058555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8070F-97F3-E043-4216-F20886AF5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2759CA4-3845-25D7-0D96-13E430DFE930}"/>
              </a:ext>
            </a:extLst>
          </p:cNvPr>
          <p:cNvGraphicFramePr>
            <a:graphicFrameLocks noGrp="1"/>
          </p:cNvGraphicFramePr>
          <p:nvPr/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Seat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Economy-Teile für Fahrzeuge ab 4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3554" name="Picture 2" descr="D:\Büro\Dreamweaver\2023\07 Juli\Service\Service_Internet\S_Seat_2.jpg">
            <a:extLst>
              <a:ext uri="{FF2B5EF4-FFF2-40B4-BE49-F238E27FC236}">
                <a16:creationId xmlns:a16="http://schemas.microsoft.com/office/drawing/2014/main" id="{06D651BE-D6E9-5ECF-A735-D0A352ECEB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037" y="908050"/>
            <a:ext cx="7920000" cy="293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90516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/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Seat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Austauschteile mit 40 % Ersparnis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4578" name="Picture 2" descr="D:\Büro\Dreamweaver\2023\07 Juli\Service\Service_Internet\S_Seat_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153" y="885577"/>
            <a:ext cx="7920000" cy="315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91215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4AB2D-3402-D7E6-AF96-21A0918F5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500759B3-6E3F-3B57-FCD0-B228D9E15E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06153"/>
              </p:ext>
            </p:extLst>
          </p:nvPr>
        </p:nvGraphicFramePr>
        <p:xfrm>
          <a:off x="900113" y="5229200"/>
          <a:ext cx="7740000" cy="9967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Seat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15 % Preisvorteil auf Originalteile für Fz ab 4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993F04B5-40E2-B52A-3E90-752ED359E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62"/>
            <a:ext cx="7848000" cy="275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07237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4AB2D-3402-D7E6-AF96-21A0918F5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500759B3-6E3F-3B57-FCD0-B228D9E15E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099716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Seat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Klima-Check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68AF676F-1D98-430E-8D78-604F1E4E4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50"/>
            <a:ext cx="3096000" cy="379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89878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Skoda</a:t>
            </a:r>
          </a:p>
        </p:txBody>
      </p:sp>
    </p:spTree>
    <p:extLst>
      <p:ext uri="{BB962C8B-B14F-4D97-AF65-F5344CB8AC3E}">
        <p14:creationId xmlns:p14="http://schemas.microsoft.com/office/powerpoint/2010/main" val="294563702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4786374"/>
              </p:ext>
            </p:extLst>
          </p:nvPr>
        </p:nvGraphicFramePr>
        <p:xfrm>
          <a:off x="900113" y="5229200"/>
          <a:ext cx="7740000" cy="63095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Skoda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Economyteile mit Ersparnis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E5A5B93E-7BBD-CBA1-17AF-F290A31B8A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12909"/>
            <a:ext cx="7560000" cy="391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9569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44924-87ED-41BC-62C6-F8B0B394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5C4E50D-6014-6B0A-E19C-53C7D38A8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550739"/>
              </p:ext>
            </p:extLst>
          </p:nvPr>
        </p:nvGraphicFramePr>
        <p:xfrm>
          <a:off x="900113" y="5229200"/>
          <a:ext cx="7740000" cy="63095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Skoda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Horum-Teile mit Ersparnis für Fz ab 4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Grafik 6">
            <a:extLst>
              <a:ext uri="{FF2B5EF4-FFF2-40B4-BE49-F238E27FC236}">
                <a16:creationId xmlns:a16="http://schemas.microsoft.com/office/drawing/2014/main" id="{4AE7BF3A-5CD9-4BA1-B17D-BE7114CCCE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08050"/>
            <a:ext cx="3924000" cy="3930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2788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85A6C-AF4F-D034-280A-C64F644A1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D4248538-4F3B-44AC-133A-171CA6A697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756913"/>
              </p:ext>
            </p:extLst>
          </p:nvPr>
        </p:nvGraphicFramePr>
        <p:xfrm>
          <a:off x="900113" y="5229200"/>
          <a:ext cx="7740000" cy="63095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Skoda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2 % Teilerabatt pro Jahr des Fz-Alters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C478854C-A4ED-466A-9FAB-233409C24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79"/>
            <a:ext cx="5832000" cy="402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2670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44924-87ED-41BC-62C6-F8B0B394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5C4E50D-6014-6B0A-E19C-53C7D38A8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442171"/>
              </p:ext>
            </p:extLst>
          </p:nvPr>
        </p:nvGraphicFramePr>
        <p:xfrm>
          <a:off x="900113" y="5229200"/>
          <a:ext cx="7740000" cy="47855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Skoda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Urlaubs-Check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16CF8AD4-1D7C-4432-8CC9-2E90699F8A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63"/>
            <a:ext cx="5292000" cy="390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93053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44924-87ED-41BC-62C6-F8B0B394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5C4E50D-6014-6B0A-E19C-53C7D38A8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197168"/>
              </p:ext>
            </p:extLst>
          </p:nvPr>
        </p:nvGraphicFramePr>
        <p:xfrm>
          <a:off x="900113" y="5229200"/>
          <a:ext cx="7740000" cy="47855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Skoda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Klimaanlagen-Check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5A55EAA9-1106-4F40-B3DF-804502AC3B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897" y="908057"/>
            <a:ext cx="5256000" cy="399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0759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44924-87ED-41BC-62C6-F8B0B394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5C4E50D-6014-6B0A-E19C-53C7D38A8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837931"/>
              </p:ext>
            </p:extLst>
          </p:nvPr>
        </p:nvGraphicFramePr>
        <p:xfrm>
          <a:off x="900113" y="5229200"/>
          <a:ext cx="7740000" cy="63095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Skoda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Transport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Fahrradträger AHK, für 2 Fahrräder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€ 749,00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DCD3CB53-12FF-4C8F-9041-B116C4AF16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64"/>
            <a:ext cx="7776000" cy="267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22090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44924-87ED-41BC-62C6-F8B0B394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5C4E50D-6014-6B0A-E19C-53C7D38A8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257922"/>
              </p:ext>
            </p:extLst>
          </p:nvPr>
        </p:nvGraphicFramePr>
        <p:xfrm>
          <a:off x="900113" y="5229200"/>
          <a:ext cx="7740000" cy="63095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Skoda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Transport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Aufsatz für das 4. Fahrrad für Fahrradträger AHK 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€ 189,00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B1AF0413-3BE2-4CA9-8DB8-72F8359C5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62"/>
            <a:ext cx="8244000" cy="3111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7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44924-87ED-41BC-62C6-F8B0B394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5C4E50D-6014-6B0A-E19C-53C7D38A8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688705"/>
              </p:ext>
            </p:extLst>
          </p:nvPr>
        </p:nvGraphicFramePr>
        <p:xfrm>
          <a:off x="900113" y="5229200"/>
          <a:ext cx="7740000" cy="63095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Skoda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Transport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Fahrradträger AHK, für 2 Fahrräder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€ 699,00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F94C6FB7-DF69-4ED9-B859-16B046B12E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71"/>
            <a:ext cx="7668000" cy="279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80385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44924-87ED-41BC-62C6-F8B0B394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5C4E50D-6014-6B0A-E19C-53C7D38A8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000901"/>
              </p:ext>
            </p:extLst>
          </p:nvPr>
        </p:nvGraphicFramePr>
        <p:xfrm>
          <a:off x="900113" y="5229200"/>
          <a:ext cx="7740000" cy="64048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Skoda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Transport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Dachbox 380 l, silber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€ 499,00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Dachbox 380 l, schwarz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€ 549,00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457143"/>
                  </a:ext>
                </a:extLst>
              </a:tr>
            </a:tbl>
          </a:graphicData>
        </a:graphic>
      </p:graphicFrame>
      <p:pic>
        <p:nvPicPr>
          <p:cNvPr id="7" name="Grafik 6">
            <a:extLst>
              <a:ext uri="{FF2B5EF4-FFF2-40B4-BE49-F238E27FC236}">
                <a16:creationId xmlns:a16="http://schemas.microsoft.com/office/drawing/2014/main" id="{509E870C-04C4-4540-94D7-2B7AD5C5FB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50"/>
            <a:ext cx="7920000" cy="255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8041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44924-87ED-41BC-62C6-F8B0B394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5C4E50D-6014-6B0A-E19C-53C7D38A8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7227018"/>
              </p:ext>
            </p:extLst>
          </p:nvPr>
        </p:nvGraphicFramePr>
        <p:xfrm>
          <a:off x="900113" y="5229200"/>
          <a:ext cx="7740000" cy="47855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Skoda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Transport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Dachbox 400 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€ 779,00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223FAE6C-4782-45A8-852F-AD3FE840A1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468" y="908051"/>
            <a:ext cx="7920000" cy="272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28052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44924-87ED-41BC-62C6-F8B0B394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5C4E50D-6014-6B0A-E19C-53C7D38A8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454785"/>
              </p:ext>
            </p:extLst>
          </p:nvPr>
        </p:nvGraphicFramePr>
        <p:xfrm>
          <a:off x="900113" y="5229200"/>
          <a:ext cx="7740000" cy="78335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Skoda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Schutz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Sonnenschutz-Set für die hinteren Seitenscheiben, für Karoq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€ 105,00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Grafik 6">
            <a:extLst>
              <a:ext uri="{FF2B5EF4-FFF2-40B4-BE49-F238E27FC236}">
                <a16:creationId xmlns:a16="http://schemas.microsoft.com/office/drawing/2014/main" id="{4C8886A0-651E-45D5-A6AA-D47F31DEA8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50"/>
            <a:ext cx="7920000" cy="254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74914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44924-87ED-41BC-62C6-F8B0B394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5C4E50D-6014-6B0A-E19C-53C7D38A8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511759"/>
              </p:ext>
            </p:extLst>
          </p:nvPr>
        </p:nvGraphicFramePr>
        <p:xfrm>
          <a:off x="900113" y="5229200"/>
          <a:ext cx="7740000" cy="78335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Skoda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Schutz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Sonnenschutz-Set für Panoramadach, für Enyaq, für Karoq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€ 185,00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6C013989-8711-47A2-800A-97FD933F3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50"/>
            <a:ext cx="7920000" cy="285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0390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44924-87ED-41BC-62C6-F8B0B394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5C4E50D-6014-6B0A-E19C-53C7D38A8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3601870"/>
              </p:ext>
            </p:extLst>
          </p:nvPr>
        </p:nvGraphicFramePr>
        <p:xfrm>
          <a:off x="900113" y="5229200"/>
          <a:ext cx="7740000" cy="63095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Skoda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Infotainment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Tablet-Halter inklusive Adapter für die Kopfstütze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€ 38,00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E37993CB-19F7-4F80-BCF6-8858E2E1ED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076" y="907802"/>
            <a:ext cx="7920000" cy="27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8124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44924-87ED-41BC-62C6-F8B0B394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5C4E50D-6014-6B0A-E19C-53C7D38A8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796482"/>
              </p:ext>
            </p:extLst>
          </p:nvPr>
        </p:nvGraphicFramePr>
        <p:xfrm>
          <a:off x="900113" y="5229200"/>
          <a:ext cx="7740000" cy="63095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Skoda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Infotainment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Taschen-Halter inklusive Adapter für die Kopfstütze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€ 17,00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A1559D6D-1412-4D6C-86EC-E1BC55FAAF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51"/>
            <a:ext cx="7920000" cy="276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29303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44924-87ED-41BC-62C6-F8B0B394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5C4E50D-6014-6B0A-E19C-53C7D38A8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4918347"/>
              </p:ext>
            </p:extLst>
          </p:nvPr>
        </p:nvGraphicFramePr>
        <p:xfrm>
          <a:off x="900113" y="5229200"/>
          <a:ext cx="7740000" cy="47855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Skoda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Pflege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Sommer-Pflegeset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€ 22,00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9F112EB9-395E-442F-AAA8-067160956B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919965"/>
            <a:ext cx="7920000" cy="292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90591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Suzuki</a:t>
            </a:r>
          </a:p>
        </p:txBody>
      </p:sp>
    </p:spTree>
    <p:extLst>
      <p:ext uri="{BB962C8B-B14F-4D97-AF65-F5344CB8AC3E}">
        <p14:creationId xmlns:p14="http://schemas.microsoft.com/office/powerpoint/2010/main" val="194205603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/>
        </p:nvGraphicFramePr>
        <p:xfrm>
          <a:off x="900113" y="5229200"/>
          <a:ext cx="7740000" cy="9967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Suzuki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Treuebonus, Verlängerung des Mobilservices bei regelmäßiger Wartung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266" name="Picture 2" descr="C:\Users\Wittig\Desktop\06_Juni\Service\Service_Internet\S_Suzuki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369" y="895897"/>
            <a:ext cx="7920000" cy="2688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584765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Toyota</a:t>
            </a:r>
          </a:p>
        </p:txBody>
      </p:sp>
    </p:spTree>
    <p:extLst>
      <p:ext uri="{BB962C8B-B14F-4D97-AF65-F5344CB8AC3E}">
        <p14:creationId xmlns:p14="http://schemas.microsoft.com/office/powerpoint/2010/main" val="311326850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98F93-A1CF-265E-FDBE-C5D15EFB0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99D770DC-01F7-1D7B-EA6D-3A4FA84BEC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6844553"/>
              </p:ext>
            </p:extLst>
          </p:nvPr>
        </p:nvGraphicFramePr>
        <p:xfrm>
          <a:off x="900113" y="5229200"/>
          <a:ext cx="7740000" cy="140704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Toyota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Klimaservice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€ 149,00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328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Klimaservice mit antiallergenem Innenraumfilter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€ 159,00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077366"/>
                  </a:ext>
                </a:extLst>
              </a:tr>
            </a:tbl>
          </a:graphicData>
        </a:graphic>
      </p:graphicFrame>
      <p:pic>
        <p:nvPicPr>
          <p:cNvPr id="8" name="Grafik 7">
            <a:extLst>
              <a:ext uri="{FF2B5EF4-FFF2-40B4-BE49-F238E27FC236}">
                <a16:creationId xmlns:a16="http://schemas.microsoft.com/office/drawing/2014/main" id="{A33377AE-0D28-4586-B8AD-05CCAE0A3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764717"/>
            <a:ext cx="8028000" cy="386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75101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98F93-A1CF-265E-FDBE-C5D15EFB0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99D770DC-01F7-1D7B-EA6D-3A4FA84BEC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736884"/>
              </p:ext>
            </p:extLst>
          </p:nvPr>
        </p:nvGraphicFramePr>
        <p:xfrm>
          <a:off x="900113" y="5229200"/>
          <a:ext cx="7740000" cy="161584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Klimaservice inklusive Hygienereinigung der Filterumgebung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€ 169,00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328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Klimaservice inklusive Hygienereinigung der Filterumgebung und des Verdampfers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€ 259,00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077366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CD327213-D6C5-466B-9F6F-6404DE7F73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890207"/>
            <a:ext cx="7848000" cy="3867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73698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2E353-B3C5-DFBB-AD60-7D799356B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C6D332DE-485D-67D4-BC74-AFE8CF64A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304477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Toyota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Urlaubs-Check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€ 29,90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665955C7-7166-4155-B83C-AFF5012216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836712"/>
            <a:ext cx="7920000" cy="364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85403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92992-EF19-C670-4380-EF3941ED8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5E208170-54A2-43F8-D476-83F7223F98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501313"/>
              </p:ext>
            </p:extLst>
          </p:nvPr>
        </p:nvGraphicFramePr>
        <p:xfrm>
          <a:off x="900113" y="5229200"/>
          <a:ext cx="7740000" cy="9967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Toyota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Jahresinspektion für Yaris inklusive Garantieverlängerung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€ 349,00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70D758DF-76D9-4CAE-BFEF-29096B798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716321"/>
            <a:ext cx="7920000" cy="403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64582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2C026-4691-68C2-A907-7E25C1356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29786A0B-9722-D004-0F0B-FDEA110760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428303"/>
              </p:ext>
            </p:extLst>
          </p:nvPr>
        </p:nvGraphicFramePr>
        <p:xfrm>
          <a:off x="900113" y="5229200"/>
          <a:ext cx="7740000" cy="79208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Toyota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Komfort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Standheizung Top Evo 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€ 1.655,00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95AF780E-EB6D-5CE3-74BF-EAE3C7E10D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50"/>
            <a:ext cx="6264000" cy="399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25137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2C026-4691-68C2-A907-7E25C1356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29786A0B-9722-D004-0F0B-FDEA110760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528946"/>
              </p:ext>
            </p:extLst>
          </p:nvPr>
        </p:nvGraphicFramePr>
        <p:xfrm>
          <a:off x="900113" y="5229200"/>
          <a:ext cx="7740000" cy="8443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Toyota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Zubehör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10 % Rabatt im Online-Shop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1D31854F-60DB-43A4-8C91-24BB36F797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877962"/>
            <a:ext cx="7956000" cy="344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760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250C7-D874-9C74-3563-CEA83C7AB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76FE700F-83A3-AD33-696B-C3B91EC37A40}"/>
              </a:ext>
            </a:extLst>
          </p:cNvPr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VW</a:t>
            </a:r>
          </a:p>
        </p:txBody>
      </p:sp>
    </p:spTree>
    <p:extLst>
      <p:ext uri="{BB962C8B-B14F-4D97-AF65-F5344CB8AC3E}">
        <p14:creationId xmlns:p14="http://schemas.microsoft.com/office/powerpoint/2010/main" val="163431421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6F791-9B2D-4D39-FA74-D47F303D9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F298607A-52F5-6703-8248-F9230DF19B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226924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VW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Sommer-Check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E7DDE877-4E66-49F9-B7B3-A388E159E3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05" y="908074"/>
            <a:ext cx="7416000" cy="288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2558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6F791-9B2D-4D39-FA74-D47F303D9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F298607A-52F5-6703-8248-F9230DF19B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7724411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VW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Batterie-Check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371CE2C4-2422-4AEB-A8E0-C5C67DA80B6D}"/>
              </a:ext>
            </a:extLst>
          </p:cNvPr>
          <p:cNvSpPr txBox="1"/>
          <p:nvPr/>
        </p:nvSpPr>
        <p:spPr>
          <a:xfrm rot="20754366">
            <a:off x="61742" y="266700"/>
            <a:ext cx="9398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NEU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929A418-7B22-43D2-85FE-9BF7C7A0B9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36" y="835843"/>
            <a:ext cx="4068000" cy="414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71589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90D2B-774A-3FDC-9D7E-586ECD66F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DDB350E4-EFDF-0D6B-7FA2-78991901F0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68924"/>
              </p:ext>
            </p:extLst>
          </p:nvPr>
        </p:nvGraphicFramePr>
        <p:xfrm>
          <a:off x="900113" y="5229200"/>
          <a:ext cx="7740000" cy="9967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VW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 und Zubehör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Sofortkredit, bis zu € 6.000,-, maximal 48 Monaten Laufzeit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DCAA997C-1C6B-454E-2A79-41BC8710F7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42" y="764704"/>
            <a:ext cx="8100000" cy="3068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34397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678119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VW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Horum-Teile mit Ersparnis für Fz ab 4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C96434D9-14DD-4310-8731-9A5EF26F3E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08050"/>
            <a:ext cx="7920000" cy="308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97786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1162527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VW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Austausch-Teile mit Ersparnis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5E2C2D5F-D1CB-4D52-B732-4BC5D4DB2B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809" y="835843"/>
            <a:ext cx="7920000" cy="313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30195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1442</Words>
  <Application>Microsoft Office PowerPoint</Application>
  <PresentationFormat>Bildschirmpräsentation (4:3)</PresentationFormat>
  <Paragraphs>929</Paragraphs>
  <Slides>113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113</vt:i4>
      </vt:variant>
    </vt:vector>
  </HeadingPairs>
  <TitlesOfParts>
    <vt:vector size="117" baseType="lpstr">
      <vt:lpstr>Arial</vt:lpstr>
      <vt:lpstr>Calibri</vt:lpstr>
      <vt:lpstr>Wingdings</vt:lpstr>
      <vt:lpstr>Larissa-Design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Admin</dc:creator>
  <cp:lastModifiedBy>Andreas Wiemann</cp:lastModifiedBy>
  <cp:revision>1183</cp:revision>
  <dcterms:created xsi:type="dcterms:W3CDTF">2019-01-31T14:56:12Z</dcterms:created>
  <dcterms:modified xsi:type="dcterms:W3CDTF">2026-07-08T13:15:20Z</dcterms:modified>
</cp:coreProperties>
</file>