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8"/>
  </p:notesMasterIdLst>
  <p:sldIdLst>
    <p:sldId id="353" r:id="rId2"/>
    <p:sldId id="826" r:id="rId3"/>
    <p:sldId id="1277" r:id="rId4"/>
    <p:sldId id="1283" r:id="rId5"/>
    <p:sldId id="900" r:id="rId6"/>
    <p:sldId id="901" r:id="rId7"/>
    <p:sldId id="1197" r:id="rId8"/>
    <p:sldId id="1318" r:id="rId9"/>
    <p:sldId id="726" r:id="rId10"/>
    <p:sldId id="1307" r:id="rId11"/>
    <p:sldId id="356" r:id="rId12"/>
    <p:sldId id="1284" r:id="rId13"/>
    <p:sldId id="1285" r:id="rId14"/>
    <p:sldId id="1190" r:id="rId15"/>
    <p:sldId id="884" r:id="rId16"/>
    <p:sldId id="1324" r:id="rId17"/>
    <p:sldId id="1308" r:id="rId18"/>
    <p:sldId id="848" r:id="rId19"/>
    <p:sldId id="1313" r:id="rId20"/>
    <p:sldId id="1348" r:id="rId21"/>
    <p:sldId id="358" r:id="rId22"/>
    <p:sldId id="944" r:id="rId23"/>
    <p:sldId id="1287" r:id="rId24"/>
    <p:sldId id="831" r:id="rId25"/>
    <p:sldId id="1238" r:id="rId26"/>
    <p:sldId id="1322" r:id="rId27"/>
    <p:sldId id="886" r:id="rId28"/>
    <p:sldId id="1208" r:id="rId29"/>
    <p:sldId id="1350" r:id="rId30"/>
    <p:sldId id="1261" r:id="rId31"/>
    <p:sldId id="1263" r:id="rId32"/>
    <p:sldId id="1323" r:id="rId33"/>
    <p:sldId id="361" r:id="rId34"/>
    <p:sldId id="904" r:id="rId35"/>
    <p:sldId id="1270" r:id="rId36"/>
    <p:sldId id="1125" r:id="rId37"/>
    <p:sldId id="1209" r:id="rId38"/>
    <p:sldId id="1353" r:id="rId39"/>
    <p:sldId id="1201" r:id="rId40"/>
    <p:sldId id="1292" r:id="rId41"/>
    <p:sldId id="1278" r:id="rId42"/>
    <p:sldId id="851" r:id="rId43"/>
    <p:sldId id="1130" r:id="rId44"/>
    <p:sldId id="989" r:id="rId45"/>
    <p:sldId id="1098" r:id="rId46"/>
    <p:sldId id="852" r:id="rId47"/>
    <p:sldId id="890" r:id="rId48"/>
    <p:sldId id="294" r:id="rId49"/>
    <p:sldId id="295" r:id="rId50"/>
    <p:sldId id="1325" r:id="rId51"/>
    <p:sldId id="366" r:id="rId52"/>
    <p:sldId id="607" r:id="rId53"/>
    <p:sldId id="1354" r:id="rId54"/>
    <p:sldId id="891" r:id="rId55"/>
    <p:sldId id="1067" r:id="rId56"/>
    <p:sldId id="1320" r:id="rId57"/>
    <p:sldId id="1028" r:id="rId58"/>
    <p:sldId id="1015" r:id="rId59"/>
    <p:sldId id="1205" r:id="rId60"/>
    <p:sldId id="1264" r:id="rId61"/>
    <p:sldId id="1265" r:id="rId62"/>
    <p:sldId id="1266" r:id="rId63"/>
    <p:sldId id="1271" r:id="rId64"/>
    <p:sldId id="1329" r:id="rId65"/>
    <p:sldId id="1355" r:id="rId66"/>
    <p:sldId id="1330" r:id="rId67"/>
    <p:sldId id="1331" r:id="rId68"/>
    <p:sldId id="1332" r:id="rId69"/>
    <p:sldId id="367" r:id="rId70"/>
    <p:sldId id="299" r:id="rId71"/>
    <p:sldId id="1294" r:id="rId72"/>
    <p:sldId id="368" r:id="rId73"/>
    <p:sldId id="1102" r:id="rId74"/>
    <p:sldId id="1296" r:id="rId75"/>
    <p:sldId id="370" r:id="rId76"/>
    <p:sldId id="1135" r:id="rId77"/>
    <p:sldId id="1351" r:id="rId78"/>
    <p:sldId id="1349" r:id="rId79"/>
    <p:sldId id="1212" r:id="rId80"/>
    <p:sldId id="371" r:id="rId81"/>
    <p:sldId id="1182" r:id="rId82"/>
    <p:sldId id="318" r:id="rId83"/>
    <p:sldId id="1239" r:id="rId84"/>
    <p:sldId id="1356" r:id="rId85"/>
    <p:sldId id="373" r:id="rId86"/>
    <p:sldId id="811" r:id="rId87"/>
    <p:sldId id="1193" r:id="rId88"/>
    <p:sldId id="1343" r:id="rId89"/>
    <p:sldId id="1357" r:id="rId90"/>
    <p:sldId id="1358" r:id="rId91"/>
    <p:sldId id="1359" r:id="rId92"/>
    <p:sldId id="1360" r:id="rId93"/>
    <p:sldId id="1361" r:id="rId94"/>
    <p:sldId id="1362" r:id="rId95"/>
    <p:sldId id="1363" r:id="rId96"/>
    <p:sldId id="1364" r:id="rId97"/>
    <p:sldId id="1365" r:id="rId98"/>
    <p:sldId id="1366" r:id="rId99"/>
    <p:sldId id="1367" r:id="rId100"/>
    <p:sldId id="1368" r:id="rId101"/>
    <p:sldId id="1039" r:id="rId102"/>
    <p:sldId id="932" r:id="rId103"/>
    <p:sldId id="1352" r:id="rId104"/>
    <p:sldId id="931" r:id="rId105"/>
    <p:sldId id="1257" r:id="rId106"/>
    <p:sldId id="1369" r:id="rId107"/>
    <p:sldId id="1281" r:id="rId108"/>
    <p:sldId id="1258" r:id="rId109"/>
    <p:sldId id="1171" r:id="rId110"/>
    <p:sldId id="1344" r:id="rId111"/>
    <p:sldId id="1275" r:id="rId112"/>
    <p:sldId id="1347" r:id="rId113"/>
    <p:sldId id="1345" r:id="rId114"/>
    <p:sldId id="1259" r:id="rId115"/>
    <p:sldId id="1155" r:id="rId116"/>
    <p:sldId id="1370" r:id="rId117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72">
          <p15:clr>
            <a:srgbClr val="A4A3A4"/>
          </p15:clr>
        </p15:guide>
        <p15:guide id="2" orient="horz" pos="3294">
          <p15:clr>
            <a:srgbClr val="A4A3A4"/>
          </p15:clr>
        </p15:guide>
        <p15:guide id="3" pos="567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681" autoAdjust="0"/>
    <p:restoredTop sz="99542" autoAdjust="0"/>
  </p:normalViewPr>
  <p:slideViewPr>
    <p:cSldViewPr>
      <p:cViewPr varScale="1">
        <p:scale>
          <a:sx n="113" d="100"/>
          <a:sy n="113" d="100"/>
        </p:scale>
        <p:origin x="1608" y="102"/>
      </p:cViewPr>
      <p:guideLst>
        <p:guide orient="horz" pos="572"/>
        <p:guide orient="horz" pos="3294"/>
        <p:guide pos="56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howGuides="1">
      <p:cViewPr varScale="1">
        <p:scale>
          <a:sx n="85" d="100"/>
          <a:sy n="85" d="100"/>
        </p:scale>
        <p:origin x="-3150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18" Type="http://schemas.openxmlformats.org/officeDocument/2006/relationships/notesMaster" Target="notesMasters/notesMaster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119" Type="http://schemas.openxmlformats.org/officeDocument/2006/relationships/presProps" Target="presProps.xml"/><Relationship Id="rId44" Type="http://schemas.openxmlformats.org/officeDocument/2006/relationships/slide" Target="slides/slide43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viewProps" Target="view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theme" Target="theme/theme1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7BDFB6-B163-4813-B232-4160628B7A86}" type="datetimeFigureOut">
              <a:rPr lang="de-DE" smtClean="0"/>
              <a:t>09.06.2026</a:t>
            </a:fld>
            <a:endParaRPr lang="de-DE" dirty="0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 dirty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47CFE3-8961-4E57-B578-45444DAA1D31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9394861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47CFE3-8961-4E57-B578-45444DAA1D31}" type="slidenum">
              <a:rPr lang="de-DE" smtClean="0"/>
              <a:t>1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486482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50D42-C9CD-4801-B293-61D1F53EC57E}" type="datetimeFigureOut">
              <a:rPr lang="de-DE" smtClean="0"/>
              <a:pPr/>
              <a:t>09.06.2026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pPr/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50D42-C9CD-4801-B293-61D1F53EC57E}" type="datetimeFigureOut">
              <a:rPr lang="de-DE" smtClean="0"/>
              <a:pPr/>
              <a:t>09.06.2026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pPr/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/>
              <a:t>Titel durch Klicken hinzufügen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50D42-C9CD-4801-B293-61D1F53EC57E}" type="datetimeFigureOut">
              <a:rPr lang="de-DE" smtClean="0"/>
              <a:pPr/>
              <a:t>09.06.2026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pPr/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50D42-C9CD-4801-B293-61D1F53EC57E}" type="datetimeFigureOut">
              <a:rPr lang="de-DE" smtClean="0"/>
              <a:pPr/>
              <a:t>09.06.2026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pPr/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50D42-C9CD-4801-B293-61D1F53EC57E}" type="datetimeFigureOut">
              <a:rPr lang="de-DE" smtClean="0"/>
              <a:pPr/>
              <a:t>09.06.2026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pPr/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50D42-C9CD-4801-B293-61D1F53EC57E}" type="datetimeFigureOut">
              <a:rPr lang="de-DE" smtClean="0"/>
              <a:pPr/>
              <a:t>09.06.2026</a:t>
            </a:fld>
            <a:endParaRPr lang="de-DE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pPr/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50D42-C9CD-4801-B293-61D1F53EC57E}" type="datetimeFigureOut">
              <a:rPr lang="de-DE" smtClean="0"/>
              <a:pPr/>
              <a:t>09.06.2026</a:t>
            </a:fld>
            <a:endParaRPr lang="de-DE" dirty="0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pPr/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50D42-C9CD-4801-B293-61D1F53EC57E}" type="datetimeFigureOut">
              <a:rPr lang="de-DE" smtClean="0"/>
              <a:pPr/>
              <a:t>09.06.2026</a:t>
            </a:fld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pPr/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50D42-C9CD-4801-B293-61D1F53EC57E}" type="datetimeFigureOut">
              <a:rPr lang="de-DE" smtClean="0"/>
              <a:pPr/>
              <a:t>09.06.2026</a:t>
            </a:fld>
            <a:endParaRPr lang="de-DE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pPr/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50D42-C9CD-4801-B293-61D1F53EC57E}" type="datetimeFigureOut">
              <a:rPr lang="de-DE" smtClean="0"/>
              <a:pPr/>
              <a:t>09.06.2026</a:t>
            </a:fld>
            <a:endParaRPr lang="de-DE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pPr/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50D42-C9CD-4801-B293-61D1F53EC57E}" type="datetimeFigureOut">
              <a:rPr lang="de-DE" smtClean="0"/>
              <a:pPr/>
              <a:t>09.06.2026</a:t>
            </a:fld>
            <a:endParaRPr lang="de-DE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pPr/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A50D42-C9CD-4801-B293-61D1F53EC57E}" type="datetimeFigureOut">
              <a:rPr lang="de-DE" smtClean="0"/>
              <a:pPr/>
              <a:t>09.06.2026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6AE60A-B69C-4790-82F7-3882EDF23186}" type="slidenum">
              <a:rPr lang="de-DE" smtClean="0"/>
              <a:pPr/>
              <a:t>‹Nr.›</a:t>
            </a:fld>
            <a:endParaRPr lang="de-DE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hyperlink" Target="https://www.bmw.de/de/topics/service-zubehoer/bmw-service/service-5plus.html" TargetMode="External"/><Relationship Id="rId1" Type="http://schemas.openxmlformats.org/officeDocument/2006/relationships/slideLayout" Target="../slideLayouts/slideLayout1.xml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g"/><Relationship Id="rId2" Type="http://schemas.openxmlformats.org/officeDocument/2006/relationships/hyperlink" Target="https://www.skoda-auto.de/service/aktion-sommer-2026" TargetMode="External"/><Relationship Id="rId1" Type="http://schemas.openxmlformats.org/officeDocument/2006/relationships/slideLayout" Target="../slideLayouts/slideLayout1.xml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hyperlink" Target="https://auto.suzuki.de/service/wartung-service" TargetMode="External"/><Relationship Id="rId1" Type="http://schemas.openxmlformats.org/officeDocument/2006/relationships/slideLayout" Target="../slideLayouts/slideLayout1.xml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eg"/><Relationship Id="rId2" Type="http://schemas.openxmlformats.org/officeDocument/2006/relationships/hyperlink" Target="https://auto.suzuki.de/service/wartung-service" TargetMode="External"/><Relationship Id="rId1" Type="http://schemas.openxmlformats.org/officeDocument/2006/relationships/slideLayout" Target="../slideLayouts/slideLayout1.xml"/></Relationships>
</file>

<file path=ppt/slides/_rels/slide1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g"/><Relationship Id="rId2" Type="http://schemas.openxmlformats.org/officeDocument/2006/relationships/hyperlink" Target="https://www.toyota.de/zubehoer-service/angebote-tipps/fruehjahrsangebote" TargetMode="External"/><Relationship Id="rId1" Type="http://schemas.openxmlformats.org/officeDocument/2006/relationships/slideLayout" Target="../slideLayouts/slideLayout1.xml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g"/><Relationship Id="rId2" Type="http://schemas.openxmlformats.org/officeDocument/2006/relationships/hyperlink" Target="https://www.toyota.de/zubehoer-service/angebote-tipps/fruehjahrsangebote" TargetMode="External"/><Relationship Id="rId1" Type="http://schemas.openxmlformats.org/officeDocument/2006/relationships/slideLayout" Target="../slideLayouts/slideLayout1.xml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g"/><Relationship Id="rId2" Type="http://schemas.openxmlformats.org/officeDocument/2006/relationships/hyperlink" Target="https://www.toyota.de/zubehoer-service/angebote-tipps/sommerangebote" TargetMode="External"/><Relationship Id="rId1" Type="http://schemas.openxmlformats.org/officeDocument/2006/relationships/slideLayout" Target="../slideLayouts/slideLayout1.xml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g"/><Relationship Id="rId2" Type="http://schemas.openxmlformats.org/officeDocument/2006/relationships/hyperlink" Target="https://www.toyota.de/zubehoer-service/angebote-tipps/winterangebote" TargetMode="External"/><Relationship Id="rId1" Type="http://schemas.openxmlformats.org/officeDocument/2006/relationships/slideLayout" Target="../slideLayouts/slideLayout1.xml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g"/><Relationship Id="rId2" Type="http://schemas.openxmlformats.org/officeDocument/2006/relationships/hyperlink" Target="https://www.toyota.de/zubehoer-service/zubehoer/standheizung" TargetMode="Externa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jpg"/><Relationship Id="rId2" Type="http://schemas.openxmlformats.org/officeDocument/2006/relationships/hyperlink" Target="https://www.toyota.de/zubehoer-service/angebote-tipps/fruehjahrsangebote" TargetMode="External"/><Relationship Id="rId1" Type="http://schemas.openxmlformats.org/officeDocument/2006/relationships/slideLayout" Target="../slideLayouts/slideLayout1.xml"/></Relationships>
</file>

<file path=ppt/slides/_rels/slide1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jpg"/><Relationship Id="rId2" Type="http://schemas.openxmlformats.org/officeDocument/2006/relationships/hyperlink" Target="https://www.volkswagen.de/de/angebote-und-produkte/zubehoer-und-serviceangebote/saisonangebote.html#checks" TargetMode="External"/><Relationship Id="rId1" Type="http://schemas.openxmlformats.org/officeDocument/2006/relationships/slideLayout" Target="../slideLayouts/slideLayout1.xml"/></Relationships>
</file>

<file path=ppt/slides/_rels/slide1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jpg"/><Relationship Id="rId2" Type="http://schemas.openxmlformats.org/officeDocument/2006/relationships/hyperlink" Target="https://www.volkswagen.de/de/angebote-und-produkte/zubehoer-und-serviceangebote/saisonangebote.html#checks" TargetMode="External"/><Relationship Id="rId1" Type="http://schemas.openxmlformats.org/officeDocument/2006/relationships/slideLayout" Target="../slideLayouts/slideLayout1.xml"/></Relationships>
</file>

<file path=ppt/slides/_rels/slide1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jpg"/><Relationship Id="rId2" Type="http://schemas.openxmlformats.org/officeDocument/2006/relationships/hyperlink" Target="https://www.volkswagen.de/de/besitzer-und-service/service-und-ersatzteile.html" TargetMode="External"/><Relationship Id="rId1" Type="http://schemas.openxmlformats.org/officeDocument/2006/relationships/slideLayout" Target="../slideLayouts/slideLayout1.xml"/></Relationships>
</file>

<file path=ppt/slides/_rels/slide1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jpg"/><Relationship Id="rId2" Type="http://schemas.openxmlformats.org/officeDocument/2006/relationships/hyperlink" Target="https://www.volkswagen.de/de/besitzer-und-service/service-und-ersatzteile/volkswagen-teile.html#horum" TargetMode="External"/><Relationship Id="rId1" Type="http://schemas.openxmlformats.org/officeDocument/2006/relationships/slideLayout" Target="../slideLayouts/slideLayout1.xml"/></Relationships>
</file>

<file path=ppt/slides/_rels/slide1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jpg"/><Relationship Id="rId2" Type="http://schemas.openxmlformats.org/officeDocument/2006/relationships/hyperlink" Target="https://www.volkswagen.de/de/besitzer-und-service/service-und-ersatzteile/volkswagen-teile.html#austausch-teile" TargetMode="Externa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hyperlink" Target="https://www.citroen.de/wartung-services/aktuelle-angebote/5plus-service.html" TargetMode="Externa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hyperlink" Target="https://www.citroen.de/wartung-services/aktuelle-angebote/scheibenwischer-2026.html" TargetMode="Externa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upraofficial.de/angebote/winter-angebote" TargetMode="External"/><Relationship Id="rId2" Type="http://schemas.openxmlformats.org/officeDocument/2006/relationships/hyperlink" Target="http://www.diekommunikationsfabrik.de/2026/04_April/Service/Service_Internet/S_Cupra_1.jpg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hyperlink" Target="https://www.cupraofficial.de/angebote/fahrzeugteile-zubehoer" TargetMode="Externa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hyperlink" Target="https://www.dacia.de/wartung/dacia-treuegarantie.html" TargetMode="Externa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hyperlink" Target="https://www.dacia.de/aktuelle-aktion.html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dacia.de/aktuelle-aktion.html" TargetMode="External"/><Relationship Id="rId2" Type="http://schemas.openxmlformats.org/officeDocument/2006/relationships/hyperlink" Target="http://www.diekommunikationsfabrik.de/2026/04_April/Service/Service_Internet/S_Dacia_5.jpg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jp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hyperlink" Target="https://www.dsautomobiles.de/mein-ds/wartung-services/aktuelle-angebote.html" TargetMode="Externa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hyperlink" Target="https://www.dsautomobiles.de/mein-ds/wartung-services/aktuelle-angebote/scheibenwischer-2026.html" TargetMode="Externa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hyperlink" Target="https://www.fiat.de/besitzer/fiat-expertise/aktuelle-angebote" TargetMode="Externa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hyperlink" Target="https://www.fiat.de/besitzer/fiat-expertise/aktuelle-angebote" TargetMode="Externa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hyperlink" Target="https://www.ford.de/service/service-und-reparatur/aktionen-angebote/windschutzscheibe-und-wischer" TargetMode="Externa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ord.de/service/service-und-reparatur/aktionen-angebote/winter-check" TargetMode="External"/><Relationship Id="rId2" Type="http://schemas.openxmlformats.org/officeDocument/2006/relationships/hyperlink" Target="http://www.diekommunikationsfabrik.de/2026/04_April/Service/Service_Internet/S_Ford_3.jpg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hyperlink" Target="https://www.alfaromeo.de/mopar/angebote" TargetMode="Externa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hyperlink" Target="https://www.ford.de/service/service-und-reparatur/service/ford-economy-service" TargetMode="Externa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hyperlink" Target="https://www.ford.de/service/service-und-reparatur/service/ford-economy-service" TargetMode="Externa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hyperlink" Target="https://www.ford.de/service/service-und-reparatur/service/ford-economy-service" TargetMode="Externa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hyperlink" Target="https://www.hyundai.com/de/de/service/serviceleistungen/uebersicht.html" TargetMode="Externa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hyperlink" Target="https://www.hyundai.com/de/de/service/serviceleistungen/uebersicht.html" TargetMode="Externa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hyperlink" Target="https://www.hyundai.com/de/de/service-zubehoer/service/uebersicht.html#tab-sicherheits-check" TargetMode="External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hyperlink" Target="https://www.hyundai.com/de/de/beratung-kauf/zubehoer/uebersicht/saisonangebote.html" TargetMode="External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hyperlink" Target="https://www.hyundai.com/de/de/beratung-kauf/zubehoer/uebersicht/saisonangebote.html#saisonangebote" TargetMode="External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hyperlink" Target="https://www.alfaromeo.de/mopar/scheibenwischer-2026" TargetMode="External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hyperlink" Target="https://www.jeep.de/mopar/scheibenwischer-2026" TargetMode="External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hyperlink" Target="https://www.jeep.de/mopar/komplettpreis-angebote" TargetMode="External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hyperlink" Target="https://www.kia.com/de/service/serviceangebote/kia-winterangebote/#health-check" TargetMode="External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hyperlink" Target="https://www.kia.com/de/service/kia-service-5-plus/" TargetMode="External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hyperlink" Target="https://www.kia.com/de/service/kia-service-5-plus/" TargetMode="External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hyperlink" Target="https://www.mercedes-benz.de/passengercars/services/service-select.html?gad_source=1&amp;gclid=CjwKCAjw9IayBhBJEiwAVuc3fpqDIlQhkVXgiQFZrGB_BqnaLJEXDYeX-1jPLwyC7B698w1jnpUTshoCvM4QAvD_BwE&amp;gclsrc=aw.ds#/eligible-vehicles" TargetMode="External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hyperlink" Target="https://www.mercedes-benz.de/passengercars/parts-accessoires/genuine-parts-accessories/parts-portfolio.module.html" TargetMode="External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hyperlink" Target="https://www.mercedes-benz.de/passengercars/parts-accessoires/genuine-parts-accessories/genuine-parts.module.html" TargetMode="Externa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hyperlink" Target="https://www.mercedes-benz.de/passengercars/services/offers.html" TargetMode="External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hyperlink" Target="https://www.mini.de/de_DE/home/services/service5plus.html" TargetMode="External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hyperlink" Target="https://www.mini.de/de_DE/home/mini-service/value-service.html" TargetMode="External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hyperlink" Target="https://www.mitsubishi-motors.de/service-zubehoer/service" TargetMode="External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hyperlink" Target="https://www.mitsubishi-motors.de/service-zubehoer/service" TargetMode="External"/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issan.de/kunden/angebote/7plus.html" TargetMode="External"/><Relationship Id="rId2" Type="http://schemas.openxmlformats.org/officeDocument/2006/relationships/hyperlink" Target="http://www.diekommunikationsfabrik.de/2026/04_April/Service/Service_Internet/S_Nissan_7.jpg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0.jp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g"/><Relationship Id="rId2" Type="http://schemas.openxmlformats.org/officeDocument/2006/relationships/hyperlink" Target="https://www.nissan.de/kunden/zubehoer-und-ausruestungen/pakete.html" TargetMode="Externa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hyperlink" Target="https://www.audi.de/de/service-zubehoer/audi-services/#a68d1551-c8f5-45f7-8167-937f66b04778-1" TargetMode="External"/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2" Type="http://schemas.openxmlformats.org/officeDocument/2006/relationships/hyperlink" Target="https://www.nissan.de/kunden/zubehoer-und-ausruestungen/pakete.html" TargetMode="External"/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g"/><Relationship Id="rId2" Type="http://schemas.openxmlformats.org/officeDocument/2006/relationships/hyperlink" Target="https://www.nissan.de/kunden/zubehoer-und-ausruestungen/pakete.html" TargetMode="External"/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g"/><Relationship Id="rId2" Type="http://schemas.openxmlformats.org/officeDocument/2006/relationships/hyperlink" Target="https://www.nissan.de/kunden/zubehoer-und-ausruestungen/pakete.html" TargetMode="External"/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g"/><Relationship Id="rId2" Type="http://schemas.openxmlformats.org/officeDocument/2006/relationships/hyperlink" Target="https://www.nissan.de/kunden/zubehoer-und-ausruestungen/pakete.html" TargetMode="External"/><Relationship Id="rId1" Type="http://schemas.openxmlformats.org/officeDocument/2006/relationships/slideLayout" Target="../slideLayouts/slideLayout1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g"/><Relationship Id="rId2" Type="http://schemas.openxmlformats.org/officeDocument/2006/relationships/hyperlink" Target="https://www.nissan.de/kunden/angebote/winterkampagne.html" TargetMode="External"/><Relationship Id="rId1" Type="http://schemas.openxmlformats.org/officeDocument/2006/relationships/slideLayout" Target="../slideLayouts/slideLayout1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g"/><Relationship Id="rId2" Type="http://schemas.openxmlformats.org/officeDocument/2006/relationships/hyperlink" Target="https://www.nissan.de/kunden/angebote/fruehjahrsangebote.html" TargetMode="External"/><Relationship Id="rId1" Type="http://schemas.openxmlformats.org/officeDocument/2006/relationships/slideLayout" Target="../slideLayouts/slideLayout1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g"/><Relationship Id="rId2" Type="http://schemas.openxmlformats.org/officeDocument/2006/relationships/hyperlink" Target="https://www.nissan.de/kunden/angebote/fruehjahrsangebote.html" TargetMode="External"/><Relationship Id="rId1" Type="http://schemas.openxmlformats.org/officeDocument/2006/relationships/slideLayout" Target="../slideLayouts/slideLayout1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g"/><Relationship Id="rId2" Type="http://schemas.openxmlformats.org/officeDocument/2006/relationships/hyperlink" Target="https://www.nissan.de/kunden/angebote/fruehjahrsangebote.html" TargetMode="External"/><Relationship Id="rId1" Type="http://schemas.openxmlformats.org/officeDocument/2006/relationships/slideLayout" Target="../slideLayouts/slideLayout1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g"/><Relationship Id="rId2" Type="http://schemas.openxmlformats.org/officeDocument/2006/relationships/hyperlink" Target="https://www.nissan.de/kunden/angebote/fruehjahrsangebote.html" TargetMode="External"/><Relationship Id="rId1" Type="http://schemas.openxmlformats.org/officeDocument/2006/relationships/slideLayout" Target="../slideLayouts/slideLayout1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hyperlink" Target="https://www.audi.de/de/service-zubehoer/audi-services/#a68d1551-c8f5-45f7-8167-937f66b04778-1" TargetMode="External"/><Relationship Id="rId1" Type="http://schemas.openxmlformats.org/officeDocument/2006/relationships/slideLayout" Target="../slideLayouts/slideLayout1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g"/><Relationship Id="rId2" Type="http://schemas.openxmlformats.org/officeDocument/2006/relationships/hyperlink" Target="https://www.opel.de/service/angebote/aktuell.html" TargetMode="External"/><Relationship Id="rId1" Type="http://schemas.openxmlformats.org/officeDocument/2006/relationships/slideLayout" Target="../slideLayouts/slideLayout1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g"/><Relationship Id="rId2" Type="http://schemas.openxmlformats.org/officeDocument/2006/relationships/hyperlink" Target="https://www.opel.de/service/angebote/aktuell.html" TargetMode="External"/><Relationship Id="rId1" Type="http://schemas.openxmlformats.org/officeDocument/2006/relationships/slideLayout" Target="../slideLayouts/slideLayout1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ugeot.de/service/meinen-peugeot-warten/aktuelle-angebote.html" TargetMode="External"/><Relationship Id="rId2" Type="http://schemas.openxmlformats.org/officeDocument/2006/relationships/hyperlink" Target="http://www.diekommunikationsfabrik.de/2026/04_April/Service/Service_Internet/S_Peugeot_3.jpg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3.jp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g"/><Relationship Id="rId2" Type="http://schemas.openxmlformats.org/officeDocument/2006/relationships/hyperlink" Target="https://www.peugeot.de/service/meinen-peugeot-warten/aktuelle-angebote.html" TargetMode="External"/><Relationship Id="rId1" Type="http://schemas.openxmlformats.org/officeDocument/2006/relationships/slideLayout" Target="../slideLayouts/slideLayout1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g"/><Relationship Id="rId2" Type="http://schemas.openxmlformats.org/officeDocument/2006/relationships/hyperlink" Target="https://www.renault.de/service/aktuelle-aktionen.html" TargetMode="External"/><Relationship Id="rId1" Type="http://schemas.openxmlformats.org/officeDocument/2006/relationships/slideLayout" Target="../slideLayouts/slideLayout1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g"/><Relationship Id="rId2" Type="http://schemas.openxmlformats.org/officeDocument/2006/relationships/hyperlink" Target="https://www.renault.de/services/economyparts-fahrzeug-werterhalt.html" TargetMode="External"/><Relationship Id="rId1" Type="http://schemas.openxmlformats.org/officeDocument/2006/relationships/slideLayout" Target="../slideLayouts/slideLayout1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g"/><Relationship Id="rId2" Type="http://schemas.openxmlformats.org/officeDocument/2006/relationships/hyperlink" Target="https://www.renault.de/services/economyparts-fahrzeug-werterhalt.html" TargetMode="External"/><Relationship Id="rId1" Type="http://schemas.openxmlformats.org/officeDocument/2006/relationships/slideLayout" Target="../slideLayouts/slideLayout1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g"/><Relationship Id="rId2" Type="http://schemas.openxmlformats.org/officeDocument/2006/relationships/hyperlink" Target="https://www.renault.de/service/economy-parts.html" TargetMode="Externa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hyperlink" Target="https://www.audi.de/de/service-zubehoer/audi-services/#a68d1551-c8f5-45f7-8167-937f66b04778-1" TargetMode="External"/><Relationship Id="rId1" Type="http://schemas.openxmlformats.org/officeDocument/2006/relationships/slideLayout" Target="../slideLayouts/slideLayout1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hyperlink" Target="https://www.seat.de/service-zubehoer/teile-zubehoer/uebersicht.html" TargetMode="External"/><Relationship Id="rId1" Type="http://schemas.openxmlformats.org/officeDocument/2006/relationships/slideLayout" Target="../slideLayouts/slideLayout1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hyperlink" Target="https://www.seat.de/service-zubehoer/teile-zubehoer/uebersicht.html" TargetMode="External"/><Relationship Id="rId1" Type="http://schemas.openxmlformats.org/officeDocument/2006/relationships/slideLayout" Target="../slideLayouts/slideLayout1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g"/><Relationship Id="rId2" Type="http://schemas.openxmlformats.org/officeDocument/2006/relationships/hyperlink" Target="https://www.seat.de/service-zubehoer/teile-zubehoer/uebersicht.html" TargetMode="External"/><Relationship Id="rId1" Type="http://schemas.openxmlformats.org/officeDocument/2006/relationships/slideLayout" Target="../slideLayouts/slideLayout1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g"/><Relationship Id="rId2" Type="http://schemas.openxmlformats.org/officeDocument/2006/relationships/hyperlink" Target="https://www.seat.de/angebote/fruehlings-angebote" TargetMode="External"/><Relationship Id="rId1" Type="http://schemas.openxmlformats.org/officeDocument/2006/relationships/slideLayout" Target="../slideLayouts/slideLayout1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g"/><Relationship Id="rId2" Type="http://schemas.openxmlformats.org/officeDocument/2006/relationships/hyperlink" Target="https://www.skoda-auto.de/service/original-teile" TargetMode="External"/><Relationship Id="rId1" Type="http://schemas.openxmlformats.org/officeDocument/2006/relationships/slideLayout" Target="../slideLayouts/slideLayout1.xm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g"/><Relationship Id="rId2" Type="http://schemas.openxmlformats.org/officeDocument/2006/relationships/hyperlink" Target="https://www.skoda-auto.de/service/original-teile" TargetMode="External"/><Relationship Id="rId1" Type="http://schemas.openxmlformats.org/officeDocument/2006/relationships/slideLayout" Target="../slideLayouts/slideLayout1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g"/><Relationship Id="rId2" Type="http://schemas.openxmlformats.org/officeDocument/2006/relationships/hyperlink" Target="https://www.skoda-auto.de/service/teilerabatt" TargetMode="External"/><Relationship Id="rId1" Type="http://schemas.openxmlformats.org/officeDocument/2006/relationships/slideLayout" Target="../slideLayouts/slideLayout1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g"/><Relationship Id="rId2" Type="http://schemas.openxmlformats.org/officeDocument/2006/relationships/hyperlink" Target="https://www.skoda-auto.de/service/aktion-sommer-2026" TargetMode="Externa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g"/><Relationship Id="rId2" Type="http://schemas.openxmlformats.org/officeDocument/2006/relationships/hyperlink" Target="https://www.skoda-auto.de/service/aktion-sommer-2026" TargetMode="External"/><Relationship Id="rId1" Type="http://schemas.openxmlformats.org/officeDocument/2006/relationships/slideLayout" Target="../slideLayouts/slideLayout1.xml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g"/><Relationship Id="rId2" Type="http://schemas.openxmlformats.org/officeDocument/2006/relationships/hyperlink" Target="https://www.skoda-auto.de/service/aktion-sommer-2026" TargetMode="External"/><Relationship Id="rId1" Type="http://schemas.openxmlformats.org/officeDocument/2006/relationships/slideLayout" Target="../slideLayouts/slideLayout1.xml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g"/><Relationship Id="rId2" Type="http://schemas.openxmlformats.org/officeDocument/2006/relationships/hyperlink" Target="https://www.skoda-auto.de/service/aktion-sommer-2026" TargetMode="External"/><Relationship Id="rId1" Type="http://schemas.openxmlformats.org/officeDocument/2006/relationships/slideLayout" Target="../slideLayouts/slideLayout1.xml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g"/><Relationship Id="rId2" Type="http://schemas.openxmlformats.org/officeDocument/2006/relationships/hyperlink" Target="https://www.skoda-auto.de/service/aktion-sommer-2026" TargetMode="External"/><Relationship Id="rId1" Type="http://schemas.openxmlformats.org/officeDocument/2006/relationships/slideLayout" Target="../slideLayouts/slideLayout1.xml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g"/><Relationship Id="rId2" Type="http://schemas.openxmlformats.org/officeDocument/2006/relationships/hyperlink" Target="https://www.skoda-auto.de/service/aktion-sommer-2026" TargetMode="External"/><Relationship Id="rId1" Type="http://schemas.openxmlformats.org/officeDocument/2006/relationships/slideLayout" Target="../slideLayouts/slideLayout1.xml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g"/><Relationship Id="rId2" Type="http://schemas.openxmlformats.org/officeDocument/2006/relationships/hyperlink" Target="https://www.skoda-auto.de/service/aktion-sommer-2026" TargetMode="External"/><Relationship Id="rId1" Type="http://schemas.openxmlformats.org/officeDocument/2006/relationships/slideLayout" Target="../slideLayouts/slideLayout1.xml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g"/><Relationship Id="rId2" Type="http://schemas.openxmlformats.org/officeDocument/2006/relationships/hyperlink" Target="https://www.skoda-auto.de/service/aktion-sommer-2026" TargetMode="External"/><Relationship Id="rId1" Type="http://schemas.openxmlformats.org/officeDocument/2006/relationships/slideLayout" Target="../slideLayouts/slideLayout1.xml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g"/><Relationship Id="rId2" Type="http://schemas.openxmlformats.org/officeDocument/2006/relationships/hyperlink" Target="https://www.skoda-auto.de/service/aktion-sommer-2026" TargetMode="External"/><Relationship Id="rId1" Type="http://schemas.openxmlformats.org/officeDocument/2006/relationships/slideLayout" Target="../slideLayouts/slideLayout1.xml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g"/><Relationship Id="rId2" Type="http://schemas.openxmlformats.org/officeDocument/2006/relationships/hyperlink" Target="https://www.skoda-auto.de/service/aktion-sommer-2026" TargetMode="External"/><Relationship Id="rId1" Type="http://schemas.openxmlformats.org/officeDocument/2006/relationships/slideLayout" Target="../slideLayouts/slideLayout1.xml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g"/><Relationship Id="rId2" Type="http://schemas.openxmlformats.org/officeDocument/2006/relationships/hyperlink" Target="https://www.skoda-auto.de/service/aktion-sommer-2026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/>
          <p:cNvSpPr txBox="1"/>
          <p:nvPr/>
        </p:nvSpPr>
        <p:spPr>
          <a:xfrm>
            <a:off x="1" y="908050"/>
            <a:ext cx="914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400" b="1" dirty="0">
                <a:latin typeface="Arial" pitchFamily="34" charset="0"/>
                <a:cs typeface="Arial" pitchFamily="34" charset="0"/>
              </a:rPr>
              <a:t>Service-Angebote auf den Internetseiten der Fabrikate </a:t>
            </a:r>
            <a:br>
              <a:rPr lang="de-DE" sz="2400" b="1" dirty="0">
                <a:latin typeface="Arial" pitchFamily="34" charset="0"/>
                <a:cs typeface="Arial" pitchFamily="34" charset="0"/>
              </a:rPr>
            </a:br>
            <a:r>
              <a:rPr lang="de-DE" sz="2400" b="1" dirty="0">
                <a:latin typeface="Arial" pitchFamily="34" charset="0"/>
                <a:cs typeface="Arial" pitchFamily="34" charset="0"/>
              </a:rPr>
              <a:t>Juni 2026</a:t>
            </a:r>
          </a:p>
        </p:txBody>
      </p:sp>
    </p:spTree>
    <p:extLst>
      <p:ext uri="{BB962C8B-B14F-4D97-AF65-F5344CB8AC3E}">
        <p14:creationId xmlns:p14="http://schemas.microsoft.com/office/powerpoint/2010/main" val="5919613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08A510-035B-AD5B-46B4-9976E9AE77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oup 3">
            <a:extLst>
              <a:ext uri="{FF2B5EF4-FFF2-40B4-BE49-F238E27FC236}">
                <a16:creationId xmlns:a16="http://schemas.microsoft.com/office/drawing/2014/main" id="{FF3CEC14-74DD-D4F4-A2CF-0496462BD152}"/>
              </a:ext>
            </a:extLst>
          </p:cNvPr>
          <p:cNvGraphicFramePr>
            <a:graphicFrameLocks noGrp="1"/>
          </p:cNvGraphicFramePr>
          <p:nvPr/>
        </p:nvGraphicFramePr>
        <p:xfrm>
          <a:off x="900113" y="5229200"/>
          <a:ext cx="7740000" cy="940320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15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1663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URL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Marke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Produkt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Maßnahme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Preis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4016">
                <a:tc gridSpan="5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0328"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sng" strike="noStrike" dirty="0">
                          <a:solidFill>
                            <a:srgbClr val="0000FF"/>
                          </a:solidFill>
                          <a:effectLst/>
                          <a:latin typeface="Arial"/>
                          <a:hlinkClick r:id="rId2"/>
                        </a:rPr>
                        <a:t>URL</a:t>
                      </a:r>
                      <a:endParaRPr lang="de-DE" sz="1000" b="0" i="0" u="sng" strike="noStrike" dirty="0">
                        <a:solidFill>
                          <a:srgbClr val="0000FF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 dirty="0">
                          <a:effectLst/>
                          <a:latin typeface="Arial"/>
                        </a:rPr>
                        <a:t>BMW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 dirty="0">
                          <a:effectLst/>
                          <a:latin typeface="Arial"/>
                        </a:rPr>
                        <a:t>Service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 dirty="0">
                          <a:effectLst/>
                          <a:latin typeface="Arial"/>
                        </a:rPr>
                        <a:t>20 % Ersparnis für BMW älter als 5 Jahre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de-DE" sz="1000" b="0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3" name="Grafik 2">
            <a:extLst>
              <a:ext uri="{FF2B5EF4-FFF2-40B4-BE49-F238E27FC236}">
                <a16:creationId xmlns:a16="http://schemas.microsoft.com/office/drawing/2014/main" id="{105B679E-080F-F367-DE44-FBD8CD1AC76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596" y="908076"/>
            <a:ext cx="7272000" cy="36762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9427144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044924-87ED-41BC-62C6-F8B0B3949E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oup 3">
            <a:extLst>
              <a:ext uri="{FF2B5EF4-FFF2-40B4-BE49-F238E27FC236}">
                <a16:creationId xmlns:a16="http://schemas.microsoft.com/office/drawing/2014/main" id="{05C4E50D-6014-6B0A-E19C-53C7D38A8AE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04918347"/>
              </p:ext>
            </p:extLst>
          </p:nvPr>
        </p:nvGraphicFramePr>
        <p:xfrm>
          <a:off x="900113" y="5229200"/>
          <a:ext cx="7740000" cy="478557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15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1663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URL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Marke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Produkt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Maßnahme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Preis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4016"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sng" strike="noStrike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hlinkClick r:id="rId2"/>
                        </a:rPr>
                        <a:t>URL</a:t>
                      </a:r>
                      <a:endParaRPr lang="de-DE" sz="1000" b="0" i="0" u="sng" strike="noStrike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Skoda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Pflege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Sommer-Pflegeset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 dirty="0">
                          <a:effectLst/>
                          <a:latin typeface="Arial" panose="020B0604020202020204" pitchFamily="34" charset="0"/>
                        </a:rPr>
                        <a:t>€ 22,00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8" name="Textfeld 7">
            <a:extLst>
              <a:ext uri="{FF2B5EF4-FFF2-40B4-BE49-F238E27FC236}">
                <a16:creationId xmlns:a16="http://schemas.microsoft.com/office/drawing/2014/main" id="{B49E5F96-BF48-45AA-A678-561A9BC5CDCD}"/>
              </a:ext>
            </a:extLst>
          </p:cNvPr>
          <p:cNvSpPr txBox="1"/>
          <p:nvPr/>
        </p:nvSpPr>
        <p:spPr>
          <a:xfrm rot="20754366">
            <a:off x="61742" y="266700"/>
            <a:ext cx="939800" cy="461665"/>
          </a:xfrm>
          <a:prstGeom prst="rect">
            <a:avLst/>
          </a:prstGeom>
          <a:solidFill>
            <a:schemeClr val="bg1">
              <a:lumMod val="95000"/>
            </a:schemeClr>
          </a:solidFill>
          <a:ln w="38100">
            <a:solidFill>
              <a:srgbClr val="FF0000"/>
            </a:solidFill>
            <a:prstDash val="sysDash"/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NEU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9F112EB9-395E-442F-AAA8-067160956B1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919965"/>
            <a:ext cx="7920000" cy="2925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8905917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/>
          <p:cNvSpPr txBox="1"/>
          <p:nvPr/>
        </p:nvSpPr>
        <p:spPr>
          <a:xfrm>
            <a:off x="1" y="908050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400" b="1" dirty="0">
                <a:latin typeface="Arial" pitchFamily="34" charset="0"/>
                <a:cs typeface="Arial" pitchFamily="34" charset="0"/>
              </a:rPr>
              <a:t>Suzuki</a:t>
            </a:r>
          </a:p>
        </p:txBody>
      </p:sp>
    </p:spTree>
    <p:extLst>
      <p:ext uri="{BB962C8B-B14F-4D97-AF65-F5344CB8AC3E}">
        <p14:creationId xmlns:p14="http://schemas.microsoft.com/office/powerpoint/2010/main" val="1942056032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oup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45764157"/>
              </p:ext>
            </p:extLst>
          </p:nvPr>
        </p:nvGraphicFramePr>
        <p:xfrm>
          <a:off x="900113" y="5229200"/>
          <a:ext cx="7740000" cy="792088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15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1663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URL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Marke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Produkt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Maßnahme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Preis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4016">
                <a:tc gridSpan="5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2096"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sng" strike="noStrike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hlinkClick r:id="rId2"/>
                        </a:rPr>
                        <a:t>URL</a:t>
                      </a:r>
                      <a:endParaRPr lang="de-DE" sz="1000" b="0" i="0" u="sng" strike="noStrike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Suzuki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Check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Frühlings-Check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 dirty="0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3" name="Grafik 2">
            <a:extLst>
              <a:ext uri="{FF2B5EF4-FFF2-40B4-BE49-F238E27FC236}">
                <a16:creationId xmlns:a16="http://schemas.microsoft.com/office/drawing/2014/main" id="{8A2A7F57-2EF4-4ADF-B3C5-1BEE0DCBE9C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113" y="903551"/>
            <a:ext cx="7416000" cy="26118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7072993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oup 3"/>
          <p:cNvGraphicFramePr>
            <a:graphicFrameLocks noGrp="1"/>
          </p:cNvGraphicFramePr>
          <p:nvPr/>
        </p:nvGraphicFramePr>
        <p:xfrm>
          <a:off x="900113" y="5229200"/>
          <a:ext cx="7740000" cy="996717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15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1663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URL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Marke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Produkt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Maßnahme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Preis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4016">
                <a:tc gridSpan="5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2096"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sng" strike="noStrike">
                          <a:solidFill>
                            <a:srgbClr val="0000FF"/>
                          </a:solidFill>
                          <a:effectLst/>
                          <a:latin typeface="Arial"/>
                          <a:hlinkClick r:id="rId2"/>
                        </a:rPr>
                        <a:t>URL</a:t>
                      </a:r>
                      <a:endParaRPr lang="de-DE" sz="1000" b="0" i="0" u="sng" strike="noStrike">
                        <a:solidFill>
                          <a:srgbClr val="0000FF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/>
                        </a:rPr>
                        <a:t>Suzuki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/>
                        </a:rPr>
                        <a:t>Service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/>
                        </a:rPr>
                        <a:t>Treuebonus, Verlängerung des Mobilservices bei regelmäßiger Wartung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 dirty="0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11266" name="Picture 2" descr="C:\Users\Wittig\Desktop\06_Juni\Service\Service_Internet\S_Suzuki_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369" y="895897"/>
            <a:ext cx="7920000" cy="26883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55847657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/>
          <p:cNvSpPr txBox="1"/>
          <p:nvPr/>
        </p:nvSpPr>
        <p:spPr>
          <a:xfrm>
            <a:off x="1" y="908050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400" b="1" dirty="0">
                <a:latin typeface="Arial" pitchFamily="34" charset="0"/>
                <a:cs typeface="Arial" pitchFamily="34" charset="0"/>
              </a:rPr>
              <a:t>Toyota</a:t>
            </a:r>
          </a:p>
        </p:txBody>
      </p:sp>
    </p:spTree>
    <p:extLst>
      <p:ext uri="{BB962C8B-B14F-4D97-AF65-F5344CB8AC3E}">
        <p14:creationId xmlns:p14="http://schemas.microsoft.com/office/powerpoint/2010/main" val="3113268500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098F93-A1CF-265E-FDBE-C5D15EFB0B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oup 3">
            <a:extLst>
              <a:ext uri="{FF2B5EF4-FFF2-40B4-BE49-F238E27FC236}">
                <a16:creationId xmlns:a16="http://schemas.microsoft.com/office/drawing/2014/main" id="{99D770DC-01F7-1D7B-EA6D-3A4FA84BEC9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19325823"/>
              </p:ext>
            </p:extLst>
          </p:nvPr>
        </p:nvGraphicFramePr>
        <p:xfrm>
          <a:off x="900113" y="5229200"/>
          <a:ext cx="7740000" cy="1407045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15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1663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URL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Marke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Produkt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Maßnahme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Preis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4016">
                <a:tc gridSpan="5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0328">
                <a:tc rowSpan="2">
                  <a:txBody>
                    <a:bodyPr/>
                    <a:lstStyle/>
                    <a:p>
                      <a:pPr algn="ctr" fontAlgn="t"/>
                      <a:r>
                        <a:rPr lang="de-DE" sz="1000" b="0" i="0" u="sng" strike="noStrike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hlinkClick r:id="rId2"/>
                        </a:rPr>
                        <a:t>URL</a:t>
                      </a:r>
                      <a:endParaRPr lang="de-DE" sz="1000" b="0" i="0" u="sng" strike="noStrike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Toyota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Service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Klimaservice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€ 149,00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0328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Klimaservice mit antiallergenem Innenraumfilter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 dirty="0">
                          <a:effectLst/>
                          <a:latin typeface="Arial" panose="020B0604020202020204" pitchFamily="34" charset="0"/>
                        </a:rPr>
                        <a:t>€ 149,00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41077366"/>
                  </a:ext>
                </a:extLst>
              </a:tr>
            </a:tbl>
          </a:graphicData>
        </a:graphic>
      </p:graphicFrame>
      <p:sp>
        <p:nvSpPr>
          <p:cNvPr id="4" name="Textfeld 3">
            <a:extLst>
              <a:ext uri="{FF2B5EF4-FFF2-40B4-BE49-F238E27FC236}">
                <a16:creationId xmlns:a16="http://schemas.microsoft.com/office/drawing/2014/main" id="{0C3AA016-27B3-4D5A-9238-ADDFE845F882}"/>
              </a:ext>
            </a:extLst>
          </p:cNvPr>
          <p:cNvSpPr txBox="1"/>
          <p:nvPr/>
        </p:nvSpPr>
        <p:spPr>
          <a:xfrm rot="20754366">
            <a:off x="61742" y="266700"/>
            <a:ext cx="939800" cy="461665"/>
          </a:xfrm>
          <a:prstGeom prst="rect">
            <a:avLst/>
          </a:prstGeom>
          <a:solidFill>
            <a:schemeClr val="bg1">
              <a:lumMod val="95000"/>
            </a:schemeClr>
          </a:solidFill>
          <a:ln w="38100">
            <a:solidFill>
              <a:srgbClr val="FF0000"/>
            </a:solidFill>
            <a:prstDash val="sysDash"/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NEU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A33377AE-0D28-4586-B8AD-05CCAE0A361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764717"/>
            <a:ext cx="8028000" cy="3860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7751010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098F93-A1CF-265E-FDBE-C5D15EFB0B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oup 3">
            <a:extLst>
              <a:ext uri="{FF2B5EF4-FFF2-40B4-BE49-F238E27FC236}">
                <a16:creationId xmlns:a16="http://schemas.microsoft.com/office/drawing/2014/main" id="{99D770DC-01F7-1D7B-EA6D-3A4FA84BEC9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50736884"/>
              </p:ext>
            </p:extLst>
          </p:nvPr>
        </p:nvGraphicFramePr>
        <p:xfrm>
          <a:off x="900113" y="5229200"/>
          <a:ext cx="7740000" cy="1615842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15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1663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URL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Marke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Produkt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Maßnahme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Preis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4016">
                <a:tc gridSpan="5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0328">
                <a:tc rowSpan="2">
                  <a:txBody>
                    <a:bodyPr/>
                    <a:lstStyle/>
                    <a:p>
                      <a:pPr algn="ctr" fontAlgn="t"/>
                      <a:r>
                        <a:rPr lang="de-DE" sz="1000" b="0" i="0" u="sng" strike="noStrike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hlinkClick r:id="rId2"/>
                        </a:rPr>
                        <a:t>URL</a:t>
                      </a:r>
                      <a:endParaRPr lang="de-DE" sz="1000" b="0" i="0" u="sng" strike="noStrike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Service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Service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Klimaservice inklusive Hygienereinigung der Filterumgebung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€ 169,00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0328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Klimaservice inklusive Hygienereinigung der Filterumgebung und des Verdampfers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 dirty="0">
                          <a:effectLst/>
                          <a:latin typeface="Arial" panose="020B0604020202020204" pitchFamily="34" charset="0"/>
                        </a:rPr>
                        <a:t>€ 259,00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41077366"/>
                  </a:ext>
                </a:extLst>
              </a:tr>
            </a:tbl>
          </a:graphicData>
        </a:graphic>
      </p:graphicFrame>
      <p:sp>
        <p:nvSpPr>
          <p:cNvPr id="4" name="Textfeld 3">
            <a:extLst>
              <a:ext uri="{FF2B5EF4-FFF2-40B4-BE49-F238E27FC236}">
                <a16:creationId xmlns:a16="http://schemas.microsoft.com/office/drawing/2014/main" id="{0C3AA016-27B3-4D5A-9238-ADDFE845F882}"/>
              </a:ext>
            </a:extLst>
          </p:cNvPr>
          <p:cNvSpPr txBox="1"/>
          <p:nvPr/>
        </p:nvSpPr>
        <p:spPr>
          <a:xfrm rot="20754366">
            <a:off x="61742" y="266700"/>
            <a:ext cx="939800" cy="461665"/>
          </a:xfrm>
          <a:prstGeom prst="rect">
            <a:avLst/>
          </a:prstGeom>
          <a:solidFill>
            <a:schemeClr val="bg1">
              <a:lumMod val="95000"/>
            </a:schemeClr>
          </a:solidFill>
          <a:ln w="38100">
            <a:solidFill>
              <a:srgbClr val="FF0000"/>
            </a:solidFill>
            <a:prstDash val="sysDash"/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NEU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CD327213-D6C5-466B-9F6F-6404DE7F73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890207"/>
            <a:ext cx="7848000" cy="3867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3736988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72E353-B3C5-DFBB-AD60-7D799356BB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oup 3">
            <a:extLst>
              <a:ext uri="{FF2B5EF4-FFF2-40B4-BE49-F238E27FC236}">
                <a16:creationId xmlns:a16="http://schemas.microsoft.com/office/drawing/2014/main" id="{C6D332DE-485D-67D4-BC74-AFE8CF64ABA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48304477"/>
              </p:ext>
            </p:extLst>
          </p:nvPr>
        </p:nvGraphicFramePr>
        <p:xfrm>
          <a:off x="900113" y="5229200"/>
          <a:ext cx="7740000" cy="940320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15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1663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URL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Marke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Produkt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Maßnahme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Preis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4016">
                <a:tc gridSpan="5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0328"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sng" strike="noStrike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hlinkClick r:id="rId2"/>
                        </a:rPr>
                        <a:t>URL</a:t>
                      </a:r>
                      <a:endParaRPr lang="de-DE" sz="1000" b="0" i="0" u="sng" strike="noStrike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Toyota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Check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Urlaubs-Check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 dirty="0">
                          <a:effectLst/>
                          <a:latin typeface="Arial" panose="020B0604020202020204" pitchFamily="34" charset="0"/>
                        </a:rPr>
                        <a:t>€ 29,90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4" name="Grafik 3">
            <a:extLst>
              <a:ext uri="{FF2B5EF4-FFF2-40B4-BE49-F238E27FC236}">
                <a16:creationId xmlns:a16="http://schemas.microsoft.com/office/drawing/2014/main" id="{665955C7-7166-4155-B83C-AFF50122163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836712"/>
            <a:ext cx="7920000" cy="3649348"/>
          </a:xfrm>
          <a:prstGeom prst="rect">
            <a:avLst/>
          </a:prstGeom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5FD37D50-E2BA-4418-B0DA-58F8ADD2D753}"/>
              </a:ext>
            </a:extLst>
          </p:cNvPr>
          <p:cNvSpPr txBox="1"/>
          <p:nvPr/>
        </p:nvSpPr>
        <p:spPr>
          <a:xfrm rot="20754366">
            <a:off x="61742" y="266700"/>
            <a:ext cx="939800" cy="461665"/>
          </a:xfrm>
          <a:prstGeom prst="rect">
            <a:avLst/>
          </a:prstGeom>
          <a:solidFill>
            <a:schemeClr val="bg1">
              <a:lumMod val="95000"/>
            </a:schemeClr>
          </a:solidFill>
          <a:ln w="38100">
            <a:solidFill>
              <a:srgbClr val="FF0000"/>
            </a:solidFill>
            <a:prstDash val="sysDash"/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NEU</a:t>
            </a:r>
          </a:p>
        </p:txBody>
      </p:sp>
    </p:spTree>
    <p:extLst>
      <p:ext uri="{BB962C8B-B14F-4D97-AF65-F5344CB8AC3E}">
        <p14:creationId xmlns:p14="http://schemas.microsoft.com/office/powerpoint/2010/main" val="3500854038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592992-EF19-C670-4380-EF3941ED80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oup 3">
            <a:extLst>
              <a:ext uri="{FF2B5EF4-FFF2-40B4-BE49-F238E27FC236}">
                <a16:creationId xmlns:a16="http://schemas.microsoft.com/office/drawing/2014/main" id="{5E208170-54A2-43F8-D476-83F7223F98B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99501313"/>
              </p:ext>
            </p:extLst>
          </p:nvPr>
        </p:nvGraphicFramePr>
        <p:xfrm>
          <a:off x="900113" y="5229200"/>
          <a:ext cx="7740000" cy="996717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15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1663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URL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Marke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Produkt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Maßnahme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Preis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4016">
                <a:tc gridSpan="5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0328"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sng" strike="noStrike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hlinkClick r:id="rId2"/>
                        </a:rPr>
                        <a:t>URL</a:t>
                      </a:r>
                      <a:endParaRPr lang="de-DE" sz="1000" b="0" i="0" u="sng" strike="noStrike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Toyota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Service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Jahresinspektion für Yaris inklusive Garantieverlängerung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 dirty="0">
                          <a:effectLst/>
                          <a:latin typeface="Arial" panose="020B0604020202020204" pitchFamily="34" charset="0"/>
                        </a:rPr>
                        <a:t>€ 349,00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6" name="Grafik 5">
            <a:extLst>
              <a:ext uri="{FF2B5EF4-FFF2-40B4-BE49-F238E27FC236}">
                <a16:creationId xmlns:a16="http://schemas.microsoft.com/office/drawing/2014/main" id="{70D758DF-76D9-4CAE-BFEF-29096B798C1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716321"/>
            <a:ext cx="7920000" cy="4033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0645825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92C026-4691-68C2-A907-7E25C1356A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oup 3">
            <a:extLst>
              <a:ext uri="{FF2B5EF4-FFF2-40B4-BE49-F238E27FC236}">
                <a16:creationId xmlns:a16="http://schemas.microsoft.com/office/drawing/2014/main" id="{29786A0B-9722-D004-0F0B-FDEA110760C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42428303"/>
              </p:ext>
            </p:extLst>
          </p:nvPr>
        </p:nvGraphicFramePr>
        <p:xfrm>
          <a:off x="900113" y="5229200"/>
          <a:ext cx="7740000" cy="792088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15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1663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URL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Marke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Produkt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Maßnahme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Preis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4016">
                <a:tc gridSpan="5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2096"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de-DE" sz="1000" b="0" i="0" u="sng" strike="noStrike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hlinkClick r:id="rId2"/>
                        </a:rPr>
                        <a:t>URL</a:t>
                      </a:r>
                      <a:endParaRPr lang="de-DE" sz="1000" b="0" i="0" u="sng" strike="noStrike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Toyota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Komfort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Standheizung Top Evo 5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de-DE" sz="1000" b="0" i="0" u="none" strike="noStrike" dirty="0">
                          <a:effectLst/>
                          <a:latin typeface="Arial" panose="020B0604020202020204" pitchFamily="34" charset="0"/>
                        </a:rPr>
                        <a:t>€ 1.655,00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4" name="Grafik 3">
            <a:extLst>
              <a:ext uri="{FF2B5EF4-FFF2-40B4-BE49-F238E27FC236}">
                <a16:creationId xmlns:a16="http://schemas.microsoft.com/office/drawing/2014/main" id="{95AF780E-EB6D-5CE3-74BF-EAE3C7E10D3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113" y="908050"/>
            <a:ext cx="6264000" cy="3995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22513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/>
          <p:cNvSpPr txBox="1"/>
          <p:nvPr/>
        </p:nvSpPr>
        <p:spPr>
          <a:xfrm>
            <a:off x="1" y="908050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400" b="1" dirty="0">
                <a:latin typeface="Arial" pitchFamily="34" charset="0"/>
                <a:cs typeface="Arial" pitchFamily="34" charset="0"/>
              </a:rPr>
              <a:t>Citro</a:t>
            </a:r>
            <a:r>
              <a:rPr lang="de-DE" sz="2400" b="1" dirty="0">
                <a:latin typeface="Arial"/>
                <a:cs typeface="Arial"/>
              </a:rPr>
              <a:t>ën</a:t>
            </a:r>
            <a:endParaRPr lang="de-DE" sz="24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654791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92C026-4691-68C2-A907-7E25C1356A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oup 3">
            <a:extLst>
              <a:ext uri="{FF2B5EF4-FFF2-40B4-BE49-F238E27FC236}">
                <a16:creationId xmlns:a16="http://schemas.microsoft.com/office/drawing/2014/main" id="{29786A0B-9722-D004-0F0B-FDEA110760C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32528946"/>
              </p:ext>
            </p:extLst>
          </p:nvPr>
        </p:nvGraphicFramePr>
        <p:xfrm>
          <a:off x="900113" y="5229200"/>
          <a:ext cx="7740000" cy="844317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15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1663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URL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Marke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Produkt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Maßnahme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Preis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4016">
                <a:tc gridSpan="5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2096"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sng" strike="noStrike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hlinkClick r:id="rId2"/>
                        </a:rPr>
                        <a:t>URL</a:t>
                      </a:r>
                      <a:endParaRPr lang="de-DE" sz="1000" b="0" i="0" u="sng" strike="noStrike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Toyota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Zubehör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10 % Rabatt im Online-Shop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 dirty="0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3" name="Grafik 2">
            <a:extLst>
              <a:ext uri="{FF2B5EF4-FFF2-40B4-BE49-F238E27FC236}">
                <a16:creationId xmlns:a16="http://schemas.microsoft.com/office/drawing/2014/main" id="{1D31854F-60DB-43A4-8C91-24BB36F7973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113" y="877962"/>
            <a:ext cx="7956000" cy="3444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97602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C250C7-D874-9C74-3563-CEA83C7ABC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>
            <a:extLst>
              <a:ext uri="{FF2B5EF4-FFF2-40B4-BE49-F238E27FC236}">
                <a16:creationId xmlns:a16="http://schemas.microsoft.com/office/drawing/2014/main" id="{76FE700F-83A3-AD33-696B-C3B91EC37A40}"/>
              </a:ext>
            </a:extLst>
          </p:cNvPr>
          <p:cNvSpPr txBox="1"/>
          <p:nvPr/>
        </p:nvSpPr>
        <p:spPr>
          <a:xfrm>
            <a:off x="1" y="908050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400" b="1" dirty="0">
                <a:latin typeface="Arial" pitchFamily="34" charset="0"/>
                <a:cs typeface="Arial" pitchFamily="34" charset="0"/>
              </a:rPr>
              <a:t>VW</a:t>
            </a:r>
          </a:p>
        </p:txBody>
      </p:sp>
    </p:spTree>
    <p:extLst>
      <p:ext uri="{BB962C8B-B14F-4D97-AF65-F5344CB8AC3E}">
        <p14:creationId xmlns:p14="http://schemas.microsoft.com/office/powerpoint/2010/main" val="1634314217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06F791-9B2D-4D39-FA74-D47F303D9B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oup 3">
            <a:extLst>
              <a:ext uri="{FF2B5EF4-FFF2-40B4-BE49-F238E27FC236}">
                <a16:creationId xmlns:a16="http://schemas.microsoft.com/office/drawing/2014/main" id="{F298607A-52F5-6703-8248-F9230DF19B9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70226924"/>
              </p:ext>
            </p:extLst>
          </p:nvPr>
        </p:nvGraphicFramePr>
        <p:xfrm>
          <a:off x="900113" y="5229200"/>
          <a:ext cx="7740000" cy="940320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15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1663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URL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Marke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Produkt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Maßnahme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Preis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4016">
                <a:tc gridSpan="5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0328"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sng" strike="noStrike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hlinkClick r:id="rId2"/>
                        </a:rPr>
                        <a:t>URL</a:t>
                      </a:r>
                      <a:endParaRPr lang="de-DE" sz="1000" b="0" i="0" u="sng" strike="noStrike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VW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Check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Sommer-Check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 dirty="0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6" name="Grafik 5">
            <a:extLst>
              <a:ext uri="{FF2B5EF4-FFF2-40B4-BE49-F238E27FC236}">
                <a16:creationId xmlns:a16="http://schemas.microsoft.com/office/drawing/2014/main" id="{E7DDE877-4E66-49F9-B7B3-A388E159E3D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505" y="908074"/>
            <a:ext cx="7416000" cy="2883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4325588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06F791-9B2D-4D39-FA74-D47F303D9B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oup 3">
            <a:extLst>
              <a:ext uri="{FF2B5EF4-FFF2-40B4-BE49-F238E27FC236}">
                <a16:creationId xmlns:a16="http://schemas.microsoft.com/office/drawing/2014/main" id="{F298607A-52F5-6703-8248-F9230DF19B9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49112832"/>
              </p:ext>
            </p:extLst>
          </p:nvPr>
        </p:nvGraphicFramePr>
        <p:xfrm>
          <a:off x="900113" y="5229200"/>
          <a:ext cx="7740000" cy="940320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15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1663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URL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Marke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Produkt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Maßnahme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Preis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4016">
                <a:tc gridSpan="5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0328"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sng" strike="noStrike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hlinkClick r:id="rId2"/>
                        </a:rPr>
                        <a:t>URL</a:t>
                      </a:r>
                      <a:endParaRPr lang="de-DE" sz="1000" b="0" i="0" u="sng" strike="noStrike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VW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Check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Bremsen-Check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 dirty="0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3" name="Grafik 2">
            <a:extLst>
              <a:ext uri="{FF2B5EF4-FFF2-40B4-BE49-F238E27FC236}">
                <a16:creationId xmlns:a16="http://schemas.microsoft.com/office/drawing/2014/main" id="{4EBB0676-A2E2-42CA-86E8-641F4A417B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835856"/>
            <a:ext cx="3492000" cy="4100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6715893"/>
      </p:ext>
    </p:extLst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390D2B-774A-3FDC-9D7E-586ECD66F9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oup 3">
            <a:extLst>
              <a:ext uri="{FF2B5EF4-FFF2-40B4-BE49-F238E27FC236}">
                <a16:creationId xmlns:a16="http://schemas.microsoft.com/office/drawing/2014/main" id="{DDB350E4-EFDF-0D6B-7FA2-78991901F04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068924"/>
              </p:ext>
            </p:extLst>
          </p:nvPr>
        </p:nvGraphicFramePr>
        <p:xfrm>
          <a:off x="900113" y="5229200"/>
          <a:ext cx="7740000" cy="996717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15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1663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URL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Marke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Produkt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Maßnahme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Preis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4016">
                <a:tc gridSpan="5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0328"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sng" strike="noStrike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hlinkClick r:id="rId2"/>
                        </a:rPr>
                        <a:t>URL</a:t>
                      </a:r>
                      <a:endParaRPr lang="de-DE" sz="1000" b="0" i="0" u="sng" strike="noStrike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VW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Service und Zubehör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Sofortkredit, bis zu € 6.000,-, maximal 48 Monaten Laufzeit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 dirty="0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4" name="Grafik 3">
            <a:extLst>
              <a:ext uri="{FF2B5EF4-FFF2-40B4-BE49-F238E27FC236}">
                <a16:creationId xmlns:a16="http://schemas.microsoft.com/office/drawing/2014/main" id="{DCAA997C-1C6B-454E-2A79-41BC8710F7A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642" y="764704"/>
            <a:ext cx="8100000" cy="3068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7343972"/>
      </p:ext>
    </p:extLst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oup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05678119"/>
              </p:ext>
            </p:extLst>
          </p:nvPr>
        </p:nvGraphicFramePr>
        <p:xfrm>
          <a:off x="900113" y="5229200"/>
          <a:ext cx="7740000" cy="940320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15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1663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URL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Marke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Produkt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Maßnahme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Preis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4016">
                <a:tc gridSpan="5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0328"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sng" strike="noStrike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hlinkClick r:id="rId2"/>
                        </a:rPr>
                        <a:t>URL</a:t>
                      </a:r>
                      <a:endParaRPr lang="de-DE" sz="1000" b="0" i="0" u="sng" strike="noStrike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VW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Teile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Horum-Teile mit Ersparnis für Fz ab 4 Jahre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 dirty="0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4" name="Grafik 3">
            <a:extLst>
              <a:ext uri="{FF2B5EF4-FFF2-40B4-BE49-F238E27FC236}">
                <a16:creationId xmlns:a16="http://schemas.microsoft.com/office/drawing/2014/main" id="{C96434D9-14DD-4310-8731-9A5EF26F3E0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908050"/>
            <a:ext cx="7920000" cy="3087380"/>
          </a:xfrm>
          <a:prstGeom prst="rect">
            <a:avLst/>
          </a:prstGeom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2DA136CA-4D1B-406E-95EF-7B49CCA79E65}"/>
              </a:ext>
            </a:extLst>
          </p:cNvPr>
          <p:cNvSpPr txBox="1"/>
          <p:nvPr/>
        </p:nvSpPr>
        <p:spPr>
          <a:xfrm rot="20754366">
            <a:off x="61742" y="266700"/>
            <a:ext cx="939800" cy="461665"/>
          </a:xfrm>
          <a:prstGeom prst="rect">
            <a:avLst/>
          </a:prstGeom>
          <a:solidFill>
            <a:schemeClr val="bg1">
              <a:lumMod val="95000"/>
            </a:schemeClr>
          </a:solidFill>
          <a:ln w="38100">
            <a:solidFill>
              <a:srgbClr val="FF0000"/>
            </a:solidFill>
            <a:prstDash val="sysDash"/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NEU</a:t>
            </a:r>
          </a:p>
        </p:txBody>
      </p:sp>
    </p:spTree>
    <p:extLst>
      <p:ext uri="{BB962C8B-B14F-4D97-AF65-F5344CB8AC3E}">
        <p14:creationId xmlns:p14="http://schemas.microsoft.com/office/powerpoint/2010/main" val="1505977863"/>
      </p:ext>
    </p:extLst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oup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61162527"/>
              </p:ext>
            </p:extLst>
          </p:nvPr>
        </p:nvGraphicFramePr>
        <p:xfrm>
          <a:off x="900113" y="5229200"/>
          <a:ext cx="7740000" cy="940320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15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1663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URL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Marke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Produkt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Maßnahme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Preis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4016">
                <a:tc gridSpan="5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0328"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sng" strike="noStrike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hlinkClick r:id="rId2"/>
                        </a:rPr>
                        <a:t>URL</a:t>
                      </a:r>
                      <a:endParaRPr lang="de-DE" sz="1000" b="0" i="0" u="sng" strike="noStrike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VW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Teile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Austausch-Teile mit Ersparnis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 dirty="0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6" name="Textfeld 5">
            <a:extLst>
              <a:ext uri="{FF2B5EF4-FFF2-40B4-BE49-F238E27FC236}">
                <a16:creationId xmlns:a16="http://schemas.microsoft.com/office/drawing/2014/main" id="{2DA136CA-4D1B-406E-95EF-7B49CCA79E65}"/>
              </a:ext>
            </a:extLst>
          </p:cNvPr>
          <p:cNvSpPr txBox="1"/>
          <p:nvPr/>
        </p:nvSpPr>
        <p:spPr>
          <a:xfrm rot="20754366">
            <a:off x="61742" y="266700"/>
            <a:ext cx="939800" cy="461665"/>
          </a:xfrm>
          <a:prstGeom prst="rect">
            <a:avLst/>
          </a:prstGeom>
          <a:solidFill>
            <a:schemeClr val="bg1">
              <a:lumMod val="95000"/>
            </a:schemeClr>
          </a:solidFill>
          <a:ln w="38100">
            <a:solidFill>
              <a:srgbClr val="FF0000"/>
            </a:solidFill>
            <a:prstDash val="sysDash"/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NEU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5E2C2D5F-D1CB-4D52-B732-4BC5D4DB2B7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809" y="835843"/>
            <a:ext cx="7920000" cy="3139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63019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81C9B9-2CAB-27FD-8F6B-4536884233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oup 3">
            <a:extLst>
              <a:ext uri="{FF2B5EF4-FFF2-40B4-BE49-F238E27FC236}">
                <a16:creationId xmlns:a16="http://schemas.microsoft.com/office/drawing/2014/main" id="{C19FD332-6941-07CA-4384-6AE59A51683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80819688"/>
              </p:ext>
            </p:extLst>
          </p:nvPr>
        </p:nvGraphicFramePr>
        <p:xfrm>
          <a:off x="900113" y="5229200"/>
          <a:ext cx="7740000" cy="844317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15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1663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URL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Marke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Produkt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Maßnahme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Preis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4016">
                <a:tc gridSpan="5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2096"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de-DE" sz="1000" b="0" i="0" u="sng" strike="noStrike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hlinkClick r:id="rId2"/>
                        </a:rPr>
                        <a:t>URL</a:t>
                      </a:r>
                      <a:endParaRPr lang="de-DE" sz="1000" b="0" i="0" u="sng" strike="noStrike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Citroen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Service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5plus Service für Fahrzeuge ab 5 Jahre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de-DE" sz="1000" b="0" i="0" u="none" strike="noStrike" dirty="0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3" name="Grafik 2">
            <a:extLst>
              <a:ext uri="{FF2B5EF4-FFF2-40B4-BE49-F238E27FC236}">
                <a16:creationId xmlns:a16="http://schemas.microsoft.com/office/drawing/2014/main" id="{DAD9DDDB-F6F3-6B76-DEA2-1E6D38F255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621" y="908071"/>
            <a:ext cx="7524000" cy="4028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56137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4D1DA2-8137-524E-2B2E-E9DB9F464B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oup 3">
            <a:extLst>
              <a:ext uri="{FF2B5EF4-FFF2-40B4-BE49-F238E27FC236}">
                <a16:creationId xmlns:a16="http://schemas.microsoft.com/office/drawing/2014/main" id="{FEC97866-9E24-6E06-8030-E80FD895FC7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25212791"/>
              </p:ext>
            </p:extLst>
          </p:nvPr>
        </p:nvGraphicFramePr>
        <p:xfrm>
          <a:off x="884521" y="5229225"/>
          <a:ext cx="7740000" cy="792088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15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1663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URL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Marke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Produkt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Maßnahme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Preis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4016">
                <a:tc gridSpan="5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2096"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sng" strike="noStrike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hlinkClick r:id="rId2"/>
                        </a:rPr>
                        <a:t>URL</a:t>
                      </a:r>
                      <a:endParaRPr lang="de-DE" sz="1000" b="0" i="0" u="sng" strike="noStrike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Citroen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Check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Klimaanlagen-Check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 dirty="0">
                          <a:effectLst/>
                          <a:latin typeface="Arial" panose="020B0604020202020204" pitchFamily="34" charset="0"/>
                        </a:rPr>
                        <a:t>€ 64,90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4" name="Textfeld 3">
            <a:extLst>
              <a:ext uri="{FF2B5EF4-FFF2-40B4-BE49-F238E27FC236}">
                <a16:creationId xmlns:a16="http://schemas.microsoft.com/office/drawing/2014/main" id="{19CE0759-B087-43C8-A485-87B6C4E03634}"/>
              </a:ext>
            </a:extLst>
          </p:cNvPr>
          <p:cNvSpPr txBox="1"/>
          <p:nvPr/>
        </p:nvSpPr>
        <p:spPr>
          <a:xfrm rot="20754366">
            <a:off x="61742" y="266700"/>
            <a:ext cx="939800" cy="461665"/>
          </a:xfrm>
          <a:prstGeom prst="rect">
            <a:avLst/>
          </a:prstGeom>
          <a:solidFill>
            <a:schemeClr val="bg1">
              <a:lumMod val="95000"/>
            </a:schemeClr>
          </a:solidFill>
          <a:ln w="38100">
            <a:solidFill>
              <a:srgbClr val="FF0000"/>
            </a:solidFill>
            <a:prstDash val="sysDash"/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NEU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5B2CACA8-D29A-475C-AD49-D4C31C3836A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521" y="908050"/>
            <a:ext cx="7920000" cy="3593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97950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842E53-5FFD-AAE2-D33F-26A9D907A3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>
            <a:extLst>
              <a:ext uri="{FF2B5EF4-FFF2-40B4-BE49-F238E27FC236}">
                <a16:creationId xmlns:a16="http://schemas.microsoft.com/office/drawing/2014/main" id="{0FC430DE-AA6B-42E5-FC84-3325FFCEFEAE}"/>
              </a:ext>
            </a:extLst>
          </p:cNvPr>
          <p:cNvSpPr txBox="1"/>
          <p:nvPr/>
        </p:nvSpPr>
        <p:spPr>
          <a:xfrm>
            <a:off x="0" y="908050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400" b="1" dirty="0">
                <a:latin typeface="Arial" pitchFamily="34" charset="0"/>
                <a:cs typeface="Arial" pitchFamily="34" charset="0"/>
              </a:rPr>
              <a:t>Cupra</a:t>
            </a:r>
          </a:p>
        </p:txBody>
      </p:sp>
    </p:spTree>
    <p:extLst>
      <p:ext uri="{BB962C8B-B14F-4D97-AF65-F5344CB8AC3E}">
        <p14:creationId xmlns:p14="http://schemas.microsoft.com/office/powerpoint/2010/main" val="362168606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oup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61612424"/>
              </p:ext>
            </p:extLst>
          </p:nvPr>
        </p:nvGraphicFramePr>
        <p:xfrm>
          <a:off x="900113" y="5229200"/>
          <a:ext cx="7740000" cy="1350648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15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1663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URL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Marke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Produkt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Maßnahme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Preis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4016">
                <a:tc gridSpan="5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0328">
                <a:tc rowSpan="2">
                  <a:txBody>
                    <a:bodyPr/>
                    <a:lstStyle/>
                    <a:p>
                      <a:pPr algn="ctr" fontAlgn="t"/>
                      <a:r>
                        <a:rPr lang="de-DE" sz="1000" b="0" i="0" u="sng" strike="noStrike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hlinkClick r:id="rId2"/>
                        </a:rPr>
                        <a:t>www</a:t>
                      </a:r>
                      <a:endParaRPr lang="de-DE" sz="1000" b="0" i="0" u="sng" strike="noStrike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t"/>
                      <a:r>
                        <a:rPr lang="de-DE" sz="1000" b="0" i="0" u="sng" strike="noStrike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hlinkClick r:id="rId3"/>
                        </a:rPr>
                        <a:t>URL</a:t>
                      </a:r>
                      <a:endParaRPr lang="de-DE" sz="1000" b="0" i="0" u="sng" strike="noStrike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Cupra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Check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Klimaanlagen-Check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0328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 dirty="0">
                          <a:effectLst/>
                          <a:latin typeface="Arial" panose="020B0604020202020204" pitchFamily="34" charset="0"/>
                        </a:rPr>
                        <a:t>Urlaubs-Check-Check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46138516"/>
                  </a:ext>
                </a:extLst>
              </a:tr>
            </a:tbl>
          </a:graphicData>
        </a:graphic>
      </p:graphicFrame>
      <p:pic>
        <p:nvPicPr>
          <p:cNvPr id="3" name="Grafik 2">
            <a:extLst>
              <a:ext uri="{FF2B5EF4-FFF2-40B4-BE49-F238E27FC236}">
                <a16:creationId xmlns:a16="http://schemas.microsoft.com/office/drawing/2014/main" id="{FFEF681C-D05F-46B9-9B56-1FDD3CC6000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929028"/>
            <a:ext cx="7848000" cy="3317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166448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oup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10617618"/>
              </p:ext>
            </p:extLst>
          </p:nvPr>
        </p:nvGraphicFramePr>
        <p:xfrm>
          <a:off x="900113" y="5229200"/>
          <a:ext cx="7740000" cy="940320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15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1663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URL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Marke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Produkt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Maßnahme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Preis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4016">
                <a:tc gridSpan="5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0328"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sng" strike="noStrike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hlinkClick r:id="rId2"/>
                        </a:rPr>
                        <a:t>URL</a:t>
                      </a:r>
                      <a:endParaRPr lang="de-DE" sz="1000" b="0" i="0" u="sng" strike="noStrike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Cupra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Teile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15 % Rabatt auf Teile für Fz ab 4 Jahre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 dirty="0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3" name="Grafik 2">
            <a:extLst>
              <a:ext uri="{FF2B5EF4-FFF2-40B4-BE49-F238E27FC236}">
                <a16:creationId xmlns:a16="http://schemas.microsoft.com/office/drawing/2014/main" id="{7B838A7A-6189-411A-A5F9-80D02DC33C6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873274"/>
            <a:ext cx="7157983" cy="356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976781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1985B7-0A63-C737-21EA-43E7E7845B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>
            <a:extLst>
              <a:ext uri="{FF2B5EF4-FFF2-40B4-BE49-F238E27FC236}">
                <a16:creationId xmlns:a16="http://schemas.microsoft.com/office/drawing/2014/main" id="{6E1F0527-B694-1380-126F-44F4CC4E2B32}"/>
              </a:ext>
            </a:extLst>
          </p:cNvPr>
          <p:cNvSpPr txBox="1"/>
          <p:nvPr/>
        </p:nvSpPr>
        <p:spPr>
          <a:xfrm>
            <a:off x="1" y="908050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400" b="1" dirty="0">
                <a:latin typeface="Arial" pitchFamily="34" charset="0"/>
                <a:cs typeface="Arial" pitchFamily="34" charset="0"/>
              </a:rPr>
              <a:t>Dacia</a:t>
            </a:r>
          </a:p>
        </p:txBody>
      </p:sp>
    </p:spTree>
    <p:extLst>
      <p:ext uri="{BB962C8B-B14F-4D97-AF65-F5344CB8AC3E}">
        <p14:creationId xmlns:p14="http://schemas.microsoft.com/office/powerpoint/2010/main" val="402940800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oup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6496828"/>
              </p:ext>
            </p:extLst>
          </p:nvPr>
        </p:nvGraphicFramePr>
        <p:xfrm>
          <a:off x="900113" y="5229200"/>
          <a:ext cx="7740000" cy="1149117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15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1663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URL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Marke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Produkt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Maßnahme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Preis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4016">
                <a:tc gridSpan="5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0328"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de-DE" sz="1000" b="0" i="0" u="sng" strike="noStrike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hlinkClick r:id="rId2"/>
                        </a:rPr>
                        <a:t>URL</a:t>
                      </a:r>
                      <a:endParaRPr lang="de-DE" sz="1000" b="0" i="0" u="sng" strike="noStrike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Dacia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Teile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1 Jahr Garantieverlängerung mit jeder Wartung, für Fahrzeuge bis 6 Jahre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de-DE" sz="1000" b="0" i="0" u="none" strike="noStrike" dirty="0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4" name="Grafik 3">
            <a:extLst>
              <a:ext uri="{FF2B5EF4-FFF2-40B4-BE49-F238E27FC236}">
                <a16:creationId xmlns:a16="http://schemas.microsoft.com/office/drawing/2014/main" id="{759FB246-40C3-F819-E692-C95A7DF51AE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606" y="908094"/>
            <a:ext cx="4032000" cy="3877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010439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DDCD55-BB4E-0F4C-7CC2-AB2DBC1867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oup 3">
            <a:extLst>
              <a:ext uri="{FF2B5EF4-FFF2-40B4-BE49-F238E27FC236}">
                <a16:creationId xmlns:a16="http://schemas.microsoft.com/office/drawing/2014/main" id="{B3EA0A8C-AD24-6E78-EE1A-AEF2D35595D2}"/>
              </a:ext>
            </a:extLst>
          </p:cNvPr>
          <p:cNvGraphicFramePr>
            <a:graphicFrameLocks noGrp="1"/>
          </p:cNvGraphicFramePr>
          <p:nvPr/>
        </p:nvGraphicFramePr>
        <p:xfrm>
          <a:off x="900113" y="5229200"/>
          <a:ext cx="7740000" cy="996717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15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1663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URL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Marke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Produkt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Maßnahme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Preis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4016">
                <a:tc gridSpan="5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0328"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sng" strike="noStrike" dirty="0">
                          <a:solidFill>
                            <a:srgbClr val="0000FF"/>
                          </a:solidFill>
                          <a:effectLst/>
                          <a:latin typeface="Arial"/>
                          <a:hlinkClick r:id="rId2"/>
                        </a:rPr>
                        <a:t>URL</a:t>
                      </a:r>
                      <a:endParaRPr lang="de-DE" sz="1000" b="0" i="0" u="sng" strike="noStrike" dirty="0">
                        <a:solidFill>
                          <a:srgbClr val="0000FF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 dirty="0">
                          <a:effectLst/>
                          <a:latin typeface="Arial"/>
                        </a:rPr>
                        <a:t>Dacia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 dirty="0">
                          <a:effectLst/>
                          <a:latin typeface="Arial"/>
                        </a:rPr>
                        <a:t>Service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 dirty="0">
                          <a:effectLst/>
                          <a:latin typeface="Arial"/>
                        </a:rPr>
                        <a:t>Service-Sparbuch mit bis zu € 155,- Ersparnis für diverse Serviceleistungen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 dirty="0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6" name="Grafik 5">
            <a:extLst>
              <a:ext uri="{FF2B5EF4-FFF2-40B4-BE49-F238E27FC236}">
                <a16:creationId xmlns:a16="http://schemas.microsoft.com/office/drawing/2014/main" id="{7E4EFF60-23AF-6D0C-276D-D655E6B14B8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533" y="980742"/>
            <a:ext cx="3168000" cy="3913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75130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/>
          <p:cNvSpPr txBox="1"/>
          <p:nvPr/>
        </p:nvSpPr>
        <p:spPr>
          <a:xfrm>
            <a:off x="1" y="908050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400" b="1" dirty="0">
                <a:latin typeface="Arial" pitchFamily="34" charset="0"/>
                <a:cs typeface="Arial" pitchFamily="34" charset="0"/>
              </a:rPr>
              <a:t>Alfa Romeo</a:t>
            </a:r>
          </a:p>
        </p:txBody>
      </p:sp>
    </p:spTree>
    <p:extLst>
      <p:ext uri="{BB962C8B-B14F-4D97-AF65-F5344CB8AC3E}">
        <p14:creationId xmlns:p14="http://schemas.microsoft.com/office/powerpoint/2010/main" val="134392563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DDCD55-BB4E-0F4C-7CC2-AB2DBC1867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oup 3">
            <a:extLst>
              <a:ext uri="{FF2B5EF4-FFF2-40B4-BE49-F238E27FC236}">
                <a16:creationId xmlns:a16="http://schemas.microsoft.com/office/drawing/2014/main" id="{B3EA0A8C-AD24-6E78-EE1A-AEF2D35595D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18851087"/>
              </p:ext>
            </p:extLst>
          </p:nvPr>
        </p:nvGraphicFramePr>
        <p:xfrm>
          <a:off x="900113" y="5229200"/>
          <a:ext cx="7740000" cy="940320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15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1663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URL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Marke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Produkt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Maßnahme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Preis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4016">
                <a:tc gridSpan="5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0328"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sng" strike="noStrike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hlinkClick r:id="rId2"/>
                        </a:rPr>
                        <a:t>www</a:t>
                      </a:r>
                      <a:endParaRPr lang="de-DE" sz="1000" b="0" i="0" u="sng" strike="noStrike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sng" strike="noStrike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hlinkClick r:id="rId3"/>
                        </a:rPr>
                        <a:t>URL</a:t>
                      </a:r>
                      <a:endParaRPr lang="de-DE" sz="1000" b="0" i="0" u="sng" strike="noStrike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Dacia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Zubehör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 dirty="0">
                          <a:effectLst/>
                          <a:latin typeface="Arial" panose="020B0604020202020204" pitchFamily="34" charset="0"/>
                        </a:rPr>
                        <a:t>€ 75,- Zubehörgutschein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3" name="Grafik 2">
            <a:extLst>
              <a:ext uri="{FF2B5EF4-FFF2-40B4-BE49-F238E27FC236}">
                <a16:creationId xmlns:a16="http://schemas.microsoft.com/office/drawing/2014/main" id="{542BCAE2-1F95-4FF7-9311-CADD3714FD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113" y="696142"/>
            <a:ext cx="7560000" cy="2930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110406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/>
          <p:cNvSpPr txBox="1"/>
          <p:nvPr/>
        </p:nvSpPr>
        <p:spPr>
          <a:xfrm>
            <a:off x="1" y="908050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400" b="1" dirty="0">
                <a:latin typeface="Arial" pitchFamily="34" charset="0"/>
                <a:cs typeface="Arial" pitchFamily="34" charset="0"/>
              </a:rPr>
              <a:t>DS</a:t>
            </a:r>
          </a:p>
        </p:txBody>
      </p:sp>
    </p:spTree>
    <p:extLst>
      <p:ext uri="{BB962C8B-B14F-4D97-AF65-F5344CB8AC3E}">
        <p14:creationId xmlns:p14="http://schemas.microsoft.com/office/powerpoint/2010/main" val="261865044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oup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79648966"/>
              </p:ext>
            </p:extLst>
          </p:nvPr>
        </p:nvGraphicFramePr>
        <p:xfrm>
          <a:off x="900113" y="5229200"/>
          <a:ext cx="7740000" cy="940320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15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1663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URL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Marke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Produkt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Maßnahme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Preis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4016">
                <a:tc gridSpan="5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0328"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sng" strike="noStrike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hlinkClick r:id="rId2"/>
                        </a:rPr>
                        <a:t>URL</a:t>
                      </a:r>
                      <a:endParaRPr lang="de-DE" sz="1000" b="0" i="0" u="sng" strike="noStrike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DS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Service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5plus Service für Fahrzeuge ab 5 Jahre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 dirty="0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8" name="Grafik 7">
            <a:extLst>
              <a:ext uri="{FF2B5EF4-FFF2-40B4-BE49-F238E27FC236}">
                <a16:creationId xmlns:a16="http://schemas.microsoft.com/office/drawing/2014/main" id="{DA39A8E2-C039-CE06-B1A5-BDDB1F86117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694" y="895414"/>
            <a:ext cx="7920000" cy="27616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220113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145931-AB74-4777-F9A0-AA01C32D19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oup 3">
            <a:extLst>
              <a:ext uri="{FF2B5EF4-FFF2-40B4-BE49-F238E27FC236}">
                <a16:creationId xmlns:a16="http://schemas.microsoft.com/office/drawing/2014/main" id="{6D8832C8-AE3B-9D08-E6FF-35C025201BF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51035995"/>
              </p:ext>
            </p:extLst>
          </p:nvPr>
        </p:nvGraphicFramePr>
        <p:xfrm>
          <a:off x="889630" y="5229225"/>
          <a:ext cx="7740000" cy="792088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15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1663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URL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Marke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Produkt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Maßnahme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Preis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4016">
                <a:tc gridSpan="5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2096"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sng" strike="noStrike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hlinkClick r:id="rId2"/>
                        </a:rPr>
                        <a:t>URL</a:t>
                      </a:r>
                      <a:endParaRPr lang="de-DE" sz="1000" b="0" i="0" u="sng" strike="noStrike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DS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Check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Klimaanlagen-Check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 dirty="0">
                          <a:effectLst/>
                          <a:latin typeface="Arial" panose="020B0604020202020204" pitchFamily="34" charset="0"/>
                        </a:rPr>
                        <a:t>€ 64,90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4" name="Textfeld 3">
            <a:extLst>
              <a:ext uri="{FF2B5EF4-FFF2-40B4-BE49-F238E27FC236}">
                <a16:creationId xmlns:a16="http://schemas.microsoft.com/office/drawing/2014/main" id="{F03C54AA-A421-458D-B18E-7F1C6C6D6DE7}"/>
              </a:ext>
            </a:extLst>
          </p:cNvPr>
          <p:cNvSpPr txBox="1"/>
          <p:nvPr/>
        </p:nvSpPr>
        <p:spPr>
          <a:xfrm rot="20754366">
            <a:off x="61742" y="266700"/>
            <a:ext cx="939800" cy="461665"/>
          </a:xfrm>
          <a:prstGeom prst="rect">
            <a:avLst/>
          </a:prstGeom>
          <a:solidFill>
            <a:schemeClr val="bg1">
              <a:lumMod val="95000"/>
            </a:schemeClr>
          </a:solidFill>
          <a:ln w="38100">
            <a:solidFill>
              <a:srgbClr val="FF0000"/>
            </a:solidFill>
            <a:prstDash val="sysDash"/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NEU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3A21A9C2-D038-4F6C-B6E5-E9BCDD9ED01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630" y="1052736"/>
            <a:ext cx="7920000" cy="3039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930013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/>
          <p:cNvSpPr txBox="1"/>
          <p:nvPr/>
        </p:nvSpPr>
        <p:spPr>
          <a:xfrm>
            <a:off x="1" y="908050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400" b="1" dirty="0">
                <a:latin typeface="Arial" pitchFamily="34" charset="0"/>
                <a:cs typeface="Arial" pitchFamily="34" charset="0"/>
              </a:rPr>
              <a:t>Fiat</a:t>
            </a:r>
          </a:p>
        </p:txBody>
      </p:sp>
    </p:spTree>
    <p:extLst>
      <p:ext uri="{BB962C8B-B14F-4D97-AF65-F5344CB8AC3E}">
        <p14:creationId xmlns:p14="http://schemas.microsoft.com/office/powerpoint/2010/main" val="193843687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65F60B-0240-C7DB-A6B8-77CF99CE23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oup 3">
            <a:extLst>
              <a:ext uri="{FF2B5EF4-FFF2-40B4-BE49-F238E27FC236}">
                <a16:creationId xmlns:a16="http://schemas.microsoft.com/office/drawing/2014/main" id="{19E5F73A-A35D-D93B-C553-5AD16410443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0696795"/>
              </p:ext>
            </p:extLst>
          </p:nvPr>
        </p:nvGraphicFramePr>
        <p:xfrm>
          <a:off x="900113" y="5229200"/>
          <a:ext cx="7740000" cy="792088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15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1663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URL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Marke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Produkt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Maßnahme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Preis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4016">
                <a:tc gridSpan="5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2096"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sng" strike="noStrike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hlinkClick r:id="rId2"/>
                        </a:rPr>
                        <a:t>URL</a:t>
                      </a:r>
                      <a:endParaRPr lang="de-DE" sz="1000" b="0" i="0" u="sng" strike="noStrike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Fiat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Check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Klimaanlagen-Check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 dirty="0">
                          <a:effectLst/>
                          <a:latin typeface="Arial" panose="020B0604020202020204" pitchFamily="34" charset="0"/>
                        </a:rPr>
                        <a:t>€ 64,90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4" name="Textfeld 3">
            <a:extLst>
              <a:ext uri="{FF2B5EF4-FFF2-40B4-BE49-F238E27FC236}">
                <a16:creationId xmlns:a16="http://schemas.microsoft.com/office/drawing/2014/main" id="{B954A168-356F-40E1-A733-568E1323B78D}"/>
              </a:ext>
            </a:extLst>
          </p:cNvPr>
          <p:cNvSpPr txBox="1"/>
          <p:nvPr/>
        </p:nvSpPr>
        <p:spPr>
          <a:xfrm rot="20754366">
            <a:off x="61742" y="266700"/>
            <a:ext cx="939800" cy="461665"/>
          </a:xfrm>
          <a:prstGeom prst="rect">
            <a:avLst/>
          </a:prstGeom>
          <a:solidFill>
            <a:schemeClr val="bg1">
              <a:lumMod val="95000"/>
            </a:schemeClr>
          </a:solidFill>
          <a:ln w="38100">
            <a:solidFill>
              <a:srgbClr val="FF0000"/>
            </a:solidFill>
            <a:prstDash val="sysDash"/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NEU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D3F9D40B-C54C-4660-B7C5-B32FF6DF6C0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113" y="908050"/>
            <a:ext cx="7920000" cy="4206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603673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65F60B-0240-C7DB-A6B8-77CF99CE23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oup 3">
            <a:extLst>
              <a:ext uri="{FF2B5EF4-FFF2-40B4-BE49-F238E27FC236}">
                <a16:creationId xmlns:a16="http://schemas.microsoft.com/office/drawing/2014/main" id="{19E5F73A-A35D-D93B-C553-5AD16410443B}"/>
              </a:ext>
            </a:extLst>
          </p:cNvPr>
          <p:cNvGraphicFramePr>
            <a:graphicFrameLocks noGrp="1"/>
          </p:cNvGraphicFramePr>
          <p:nvPr/>
        </p:nvGraphicFramePr>
        <p:xfrm>
          <a:off x="900113" y="5229200"/>
          <a:ext cx="7740000" cy="844317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15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1663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URL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Marke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Produkt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Maßnahme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Preis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4016">
                <a:tc gridSpan="5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2096"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sng" strike="noStrike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hlinkClick r:id="rId2"/>
                        </a:rPr>
                        <a:t>URL</a:t>
                      </a:r>
                      <a:endParaRPr lang="de-DE" sz="1000" b="0" i="0" u="sng" strike="noStrike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Fiat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Service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5plus Service für Fahrzeuge ab 5 Jahre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 dirty="0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3" name="Grafik 2">
            <a:extLst>
              <a:ext uri="{FF2B5EF4-FFF2-40B4-BE49-F238E27FC236}">
                <a16:creationId xmlns:a16="http://schemas.microsoft.com/office/drawing/2014/main" id="{9F0C0DA3-9141-0480-CE09-CEFBEEBC4EF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950" y="910280"/>
            <a:ext cx="6192000" cy="3835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28864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/>
          <p:cNvSpPr txBox="1"/>
          <p:nvPr/>
        </p:nvSpPr>
        <p:spPr>
          <a:xfrm>
            <a:off x="1" y="908050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400" b="1" dirty="0">
                <a:latin typeface="Arial" pitchFamily="34" charset="0"/>
                <a:cs typeface="Arial" pitchFamily="34" charset="0"/>
              </a:rPr>
              <a:t>Ford</a:t>
            </a:r>
          </a:p>
        </p:txBody>
      </p:sp>
    </p:spTree>
    <p:extLst>
      <p:ext uri="{BB962C8B-B14F-4D97-AF65-F5344CB8AC3E}">
        <p14:creationId xmlns:p14="http://schemas.microsoft.com/office/powerpoint/2010/main" val="217348319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A841A3-B734-D787-D0A8-9A199F88E5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oup 3">
            <a:extLst>
              <a:ext uri="{FF2B5EF4-FFF2-40B4-BE49-F238E27FC236}">
                <a16:creationId xmlns:a16="http://schemas.microsoft.com/office/drawing/2014/main" id="{C06EA3C6-58CC-2E34-42A9-84543CBE282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06297621"/>
              </p:ext>
            </p:extLst>
          </p:nvPr>
        </p:nvGraphicFramePr>
        <p:xfrm>
          <a:off x="900113" y="5224969"/>
          <a:ext cx="7740000" cy="844317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15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1663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URL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Marke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Produkt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Maßnahme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Preis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4016">
                <a:tc gridSpan="5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sng" strike="noStrike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hlinkClick r:id="rId2"/>
                        </a:rPr>
                        <a:t>URL</a:t>
                      </a:r>
                      <a:endParaRPr lang="de-DE" sz="1000" b="0" i="0" u="sng" strike="noStrike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Ford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Teile 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Economy Frontscheibenwischer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 dirty="0">
                          <a:effectLst/>
                          <a:latin typeface="Arial" panose="020B0604020202020204" pitchFamily="34" charset="0"/>
                        </a:rPr>
                        <a:t>€ 45,00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35656431"/>
                  </a:ext>
                </a:extLst>
              </a:tr>
            </a:tbl>
          </a:graphicData>
        </a:graphic>
      </p:graphicFrame>
      <p:pic>
        <p:nvPicPr>
          <p:cNvPr id="4" name="Grafik 3">
            <a:extLst>
              <a:ext uri="{FF2B5EF4-FFF2-40B4-BE49-F238E27FC236}">
                <a16:creationId xmlns:a16="http://schemas.microsoft.com/office/drawing/2014/main" id="{9D857F8B-C864-4081-BEE1-E845DF6352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766" y="908050"/>
            <a:ext cx="7848000" cy="1862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762499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A841A3-B734-D787-D0A8-9A199F88E5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oup 3">
            <a:extLst>
              <a:ext uri="{FF2B5EF4-FFF2-40B4-BE49-F238E27FC236}">
                <a16:creationId xmlns:a16="http://schemas.microsoft.com/office/drawing/2014/main" id="{C06EA3C6-58CC-2E34-42A9-84543CBE2827}"/>
              </a:ext>
            </a:extLst>
          </p:cNvPr>
          <p:cNvGraphicFramePr>
            <a:graphicFrameLocks noGrp="1"/>
          </p:cNvGraphicFramePr>
          <p:nvPr/>
        </p:nvGraphicFramePr>
        <p:xfrm>
          <a:off x="900113" y="5224969"/>
          <a:ext cx="7740000" cy="818024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15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1663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URL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Marke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Produkt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Maßnahme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Preis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4016">
                <a:tc gridSpan="5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sng" strike="noStrike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hlinkClick r:id="rId2"/>
                        </a:rPr>
                        <a:t>www</a:t>
                      </a:r>
                      <a:endParaRPr lang="de-DE" sz="1000" b="0" i="0" u="sng" strike="noStrike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sng" strike="noStrike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hlinkClick r:id="rId3"/>
                        </a:rPr>
                        <a:t>URL</a:t>
                      </a:r>
                      <a:endParaRPr lang="de-DE" sz="1000" b="0" i="0" u="sng" strike="noStrike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Ford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Check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 dirty="0">
                          <a:effectLst/>
                          <a:latin typeface="Arial" panose="020B0604020202020204" pitchFamily="34" charset="0"/>
                        </a:rPr>
                        <a:t>Urlaubs-Check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35656431"/>
                  </a:ext>
                </a:extLst>
              </a:tr>
            </a:tbl>
          </a:graphicData>
        </a:graphic>
      </p:graphicFrame>
      <p:pic>
        <p:nvPicPr>
          <p:cNvPr id="3" name="Grafik 2">
            <a:extLst>
              <a:ext uri="{FF2B5EF4-FFF2-40B4-BE49-F238E27FC236}">
                <a16:creationId xmlns:a16="http://schemas.microsoft.com/office/drawing/2014/main" id="{8D8B3AA0-86C2-4B71-BF23-BE29A00F90F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620688"/>
            <a:ext cx="3564000" cy="4363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60741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30139B-D59E-B649-01C8-C3FED44FBF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oup 3">
            <a:extLst>
              <a:ext uri="{FF2B5EF4-FFF2-40B4-BE49-F238E27FC236}">
                <a16:creationId xmlns:a16="http://schemas.microsoft.com/office/drawing/2014/main" id="{76620B8B-20B6-3173-1FF6-6D16867DEF1C}"/>
              </a:ext>
            </a:extLst>
          </p:cNvPr>
          <p:cNvGraphicFramePr>
            <a:graphicFrameLocks noGrp="1"/>
          </p:cNvGraphicFramePr>
          <p:nvPr/>
        </p:nvGraphicFramePr>
        <p:xfrm>
          <a:off x="900113" y="5229200"/>
          <a:ext cx="7740000" cy="940320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15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1663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URL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Marke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Produkt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Maßnahme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Preis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4016">
                <a:tc gridSpan="5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0328"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00" b="0" i="0" u="sng" strike="noStrike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hlinkClick r:id="rId2"/>
                        </a:rPr>
                        <a:t>URL</a:t>
                      </a:r>
                      <a:endParaRPr lang="de-DE" sz="1000" b="0" i="0" u="sng" strike="noStrike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Alfa Romeo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Service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Komplettpreisangebote für Fz. ab 4 Jahren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 dirty="0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4" name="Grafik 3">
            <a:extLst>
              <a:ext uri="{FF2B5EF4-FFF2-40B4-BE49-F238E27FC236}">
                <a16:creationId xmlns:a16="http://schemas.microsoft.com/office/drawing/2014/main" id="{24119DC6-1CE8-2812-C388-FF1F509295F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5247" y="895350"/>
            <a:ext cx="3456000" cy="403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077095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497322-6C8F-9401-251C-ADE5CCD7C4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oup 3">
            <a:extLst>
              <a:ext uri="{FF2B5EF4-FFF2-40B4-BE49-F238E27FC236}">
                <a16:creationId xmlns:a16="http://schemas.microsoft.com/office/drawing/2014/main" id="{CA9AF475-B07D-32FE-ED84-4D09E32AC39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55743599"/>
              </p:ext>
            </p:extLst>
          </p:nvPr>
        </p:nvGraphicFramePr>
        <p:xfrm>
          <a:off x="900113" y="5089758"/>
          <a:ext cx="7740000" cy="1768242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15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1663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URL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Marke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Produkt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Maßnahme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Preis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4016">
                <a:tc gridSpan="5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8032">
                <a:tc rowSpan="2"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de-DE" sz="1000" b="0" i="0" u="sng" strike="noStrike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hlinkClick r:id="rId2"/>
                        </a:rPr>
                        <a:t>URL</a:t>
                      </a:r>
                      <a:endParaRPr lang="de-DE" sz="1000" b="0" i="0" u="sng" strike="noStrike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Ford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de-DE" sz="1000" b="0" i="0" u="none" strike="noStrike" dirty="0">
                          <a:effectLst/>
                          <a:latin typeface="Arial" panose="020B0604020202020204" pitchFamily="34" charset="0"/>
                        </a:rPr>
                        <a:t>Service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de-DE" sz="1000" b="0" i="0" u="none" strike="noStrike" dirty="0">
                          <a:effectLst/>
                          <a:latin typeface="Arial" panose="020B0604020202020204" pitchFamily="34" charset="0"/>
                        </a:rPr>
                        <a:t>Economy-Angebote für Fz älter als 5 Jahre, Ölwechsel inkl. Ölfilter und -dichtung, PKW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€ 249,00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35656431"/>
                  </a:ext>
                </a:extLst>
              </a:tr>
              <a:tr h="288032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de-DE" sz="1000" b="0" i="0" u="none" strike="noStrike" dirty="0">
                          <a:effectLst/>
                          <a:latin typeface="Arial" panose="020B0604020202020204" pitchFamily="34" charset="0"/>
                        </a:rPr>
                        <a:t>Economy-Angebote für Fz älter als 5 Jahre, Ölwechsel inkl. Ölfilter und -dichtung, für Nfz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de-DE" sz="1000" b="0" i="0" u="none" strike="noStrike" dirty="0">
                          <a:effectLst/>
                          <a:latin typeface="Arial" panose="020B0604020202020204" pitchFamily="34" charset="0"/>
                        </a:rPr>
                        <a:t>€ 269,00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461246"/>
                  </a:ext>
                </a:extLst>
              </a:tr>
            </a:tbl>
          </a:graphicData>
        </a:graphic>
      </p:graphicFrame>
      <p:pic>
        <p:nvPicPr>
          <p:cNvPr id="6" name="Grafik 5">
            <a:extLst>
              <a:ext uri="{FF2B5EF4-FFF2-40B4-BE49-F238E27FC236}">
                <a16:creationId xmlns:a16="http://schemas.microsoft.com/office/drawing/2014/main" id="{0C74DFFF-EC8B-6423-725C-635D3AF7699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908056"/>
            <a:ext cx="7740000" cy="3919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68469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0CC3A1-167F-2C70-E6B0-DDC3AC20DB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oup 3">
            <a:extLst>
              <a:ext uri="{FF2B5EF4-FFF2-40B4-BE49-F238E27FC236}">
                <a16:creationId xmlns:a16="http://schemas.microsoft.com/office/drawing/2014/main" id="{4CB35FDD-D1DF-E0FA-A286-C35475EF373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61083799"/>
              </p:ext>
            </p:extLst>
          </p:nvPr>
        </p:nvGraphicFramePr>
        <p:xfrm>
          <a:off x="900113" y="5224969"/>
          <a:ext cx="7740000" cy="1615842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15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1663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URL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Marke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Produkt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Maßnahme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Preis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4016">
                <a:tc gridSpan="5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8032">
                <a:tc rowSpan="2"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de-DE" sz="1000" b="0" i="0" u="sng" strike="noStrike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hlinkClick r:id="rId2"/>
                        </a:rPr>
                        <a:t>URL</a:t>
                      </a:r>
                      <a:endParaRPr lang="de-DE" sz="1000" b="0" i="0" u="sng" strike="noStrike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Ford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Service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Economy-Angebote für Privatkunden in 4 Jahren mit 20 % Preisvorteil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€ 449,00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35656431"/>
                  </a:ext>
                </a:extLst>
              </a:tr>
              <a:tr h="288032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de-DE" sz="1000" b="0" i="0" u="none" strike="noStrike" dirty="0">
                          <a:effectLst/>
                          <a:latin typeface="Arial" panose="020B0604020202020204" pitchFamily="34" charset="0"/>
                        </a:rPr>
                        <a:t>Economy-Angebote für Gewerbetreibende in 4 Jahren mit 20 % Preisvorteil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de-DE" sz="1000" b="0" i="0" u="none" strike="noStrike" dirty="0">
                          <a:effectLst/>
                          <a:latin typeface="Arial" panose="020B0604020202020204" pitchFamily="34" charset="0"/>
                        </a:rPr>
                        <a:t>€ 449,00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461246"/>
                  </a:ext>
                </a:extLst>
              </a:tr>
            </a:tbl>
          </a:graphicData>
        </a:graphic>
      </p:graphicFrame>
      <p:pic>
        <p:nvPicPr>
          <p:cNvPr id="6" name="Grafik 5">
            <a:extLst>
              <a:ext uri="{FF2B5EF4-FFF2-40B4-BE49-F238E27FC236}">
                <a16:creationId xmlns:a16="http://schemas.microsoft.com/office/drawing/2014/main" id="{BCDDCFAA-8508-EF84-A9F2-79F5F08CA58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908056"/>
            <a:ext cx="7740000" cy="3919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718194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0CC3A1-167F-2C70-E6B0-DDC3AC20DB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oup 3">
            <a:extLst>
              <a:ext uri="{FF2B5EF4-FFF2-40B4-BE49-F238E27FC236}">
                <a16:creationId xmlns:a16="http://schemas.microsoft.com/office/drawing/2014/main" id="{4CB35FDD-D1DF-E0FA-A286-C35475EF373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20121302"/>
              </p:ext>
            </p:extLst>
          </p:nvPr>
        </p:nvGraphicFramePr>
        <p:xfrm>
          <a:off x="900113" y="5224969"/>
          <a:ext cx="7740000" cy="1311042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15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1663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URL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Marke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Produkt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Maßnahme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Preis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4016">
                <a:tc gridSpan="5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8032">
                <a:tc rowSpan="2">
                  <a:txBody>
                    <a:bodyPr/>
                    <a:lstStyle/>
                    <a:p>
                      <a:pPr algn="ctr" fontAlgn="t"/>
                      <a:r>
                        <a:rPr lang="de-DE" sz="1000" b="0" i="0" u="sng" strike="noStrike" dirty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</a:rPr>
                        <a:t>URL</a:t>
                      </a:r>
                    </a:p>
                    <a:p>
                      <a:pPr algn="ctr" fontAlgn="t"/>
                      <a:endParaRPr lang="de-DE" sz="1000" b="0" i="0" u="sng" strike="noStrike" dirty="0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 dirty="0">
                          <a:effectLst/>
                          <a:latin typeface="Arial" panose="020B0604020202020204" pitchFamily="34" charset="0"/>
                        </a:rPr>
                        <a:t>Ford</a:t>
                      </a:r>
                    </a:p>
                    <a:p>
                      <a:pPr algn="ctr" fontAlgn="t"/>
                      <a:endParaRPr lang="de-DE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Teile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Wiederaufbereitete Teile für ältere Fahrzeuge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35656431"/>
                  </a:ext>
                </a:extLst>
              </a:tr>
              <a:tr h="288032">
                <a:tc vMerge="1">
                  <a:txBody>
                    <a:bodyPr/>
                    <a:lstStyle/>
                    <a:p>
                      <a:pPr algn="ctr" fontAlgn="t"/>
                      <a:r>
                        <a:rPr lang="de-DE" sz="1000" b="0" i="0" u="sng" strike="noStrike" dirty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hlinkClick r:id="rId2"/>
                        </a:rPr>
                        <a:t>URL</a:t>
                      </a:r>
                      <a:endParaRPr lang="de-DE" sz="1000" b="0" i="0" u="sng" strike="noStrike" dirty="0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tc vMerge="1"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 dirty="0">
                          <a:effectLst/>
                          <a:latin typeface="Arial" panose="020B0604020202020204" pitchFamily="34" charset="0"/>
                        </a:rPr>
                        <a:t>Ford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Service</a:t>
                      </a:r>
                    </a:p>
                  </a:txBody>
                  <a:tcPr marL="9525" marR="9525" marT="9525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Kostengünstige Wartungsangebote für ältere Fahrzeuge</a:t>
                      </a:r>
                    </a:p>
                  </a:txBody>
                  <a:tcPr marL="9525" marR="952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 dirty="0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461246"/>
                  </a:ext>
                </a:extLst>
              </a:tr>
            </a:tbl>
          </a:graphicData>
        </a:graphic>
      </p:graphicFrame>
      <p:pic>
        <p:nvPicPr>
          <p:cNvPr id="3" name="Grafik 2">
            <a:extLst>
              <a:ext uri="{FF2B5EF4-FFF2-40B4-BE49-F238E27FC236}">
                <a16:creationId xmlns:a16="http://schemas.microsoft.com/office/drawing/2014/main" id="{0DA82A56-E228-40DF-9002-E5A2B96C45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764704"/>
            <a:ext cx="7920000" cy="3487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749450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/>
          <p:cNvSpPr txBox="1"/>
          <p:nvPr/>
        </p:nvSpPr>
        <p:spPr>
          <a:xfrm>
            <a:off x="1" y="908050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400" b="1" dirty="0">
                <a:latin typeface="Arial" pitchFamily="34" charset="0"/>
                <a:cs typeface="Arial" pitchFamily="34" charset="0"/>
              </a:rPr>
              <a:t>Hyundai</a:t>
            </a:r>
          </a:p>
        </p:txBody>
      </p:sp>
    </p:spTree>
    <p:extLst>
      <p:ext uri="{BB962C8B-B14F-4D97-AF65-F5344CB8AC3E}">
        <p14:creationId xmlns:p14="http://schemas.microsoft.com/office/powerpoint/2010/main" val="325757718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oup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06483035"/>
              </p:ext>
            </p:extLst>
          </p:nvPr>
        </p:nvGraphicFramePr>
        <p:xfrm>
          <a:off x="900113" y="5229200"/>
          <a:ext cx="7740000" cy="940320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15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1663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URL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Marke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Produkt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Maßnahme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Preis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4016">
                <a:tc gridSpan="5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0328"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sng" strike="noStrike" dirty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hlinkClick r:id="rId2"/>
                        </a:rPr>
                        <a:t>URL</a:t>
                      </a:r>
                      <a:endParaRPr lang="de-DE" sz="1000" b="0" i="0" u="sng" strike="noStrike" dirty="0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/>
                        </a:rPr>
                        <a:t>Hyundai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/>
                        </a:rPr>
                        <a:t>Service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 dirty="0">
                          <a:effectLst/>
                          <a:latin typeface="Arial"/>
                        </a:rPr>
                        <a:t>Economy-Service für Fahrzeuge ab 5 Jahre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 dirty="0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8194" name="Picture 2" descr="D:\Büro\Dreamweaver\2023\07 Juli\Service\Service_Internet\S_Hyundai_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9638" y="883705"/>
            <a:ext cx="3492000" cy="3885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509920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5872AA-D0F8-AF5B-FCC6-0343EE7F56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oup 3">
            <a:extLst>
              <a:ext uri="{FF2B5EF4-FFF2-40B4-BE49-F238E27FC236}">
                <a16:creationId xmlns:a16="http://schemas.microsoft.com/office/drawing/2014/main" id="{D678451C-D257-8023-CC82-B19D88A1CF4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11957568"/>
              </p:ext>
            </p:extLst>
          </p:nvPr>
        </p:nvGraphicFramePr>
        <p:xfrm>
          <a:off x="900113" y="5229200"/>
          <a:ext cx="7740000" cy="940320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15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1663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URL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Marke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Produkt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Maßnahme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Preis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4016">
                <a:tc gridSpan="5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0328"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de-DE" sz="1000" b="0" i="0" u="sng" strike="noStrike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hlinkClick r:id="rId2"/>
                        </a:rPr>
                        <a:t>URL</a:t>
                      </a:r>
                      <a:endParaRPr lang="de-DE" sz="1000" b="0" i="0" u="sng" strike="noStrike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Hyundai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Teile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PL2-Teile für Fz ab 5 Jahre mit Ersparnis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de-DE" sz="1000" b="0" i="0" u="none" strike="noStrike" dirty="0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4" name="Grafik 3">
            <a:extLst>
              <a:ext uri="{FF2B5EF4-FFF2-40B4-BE49-F238E27FC236}">
                <a16:creationId xmlns:a16="http://schemas.microsoft.com/office/drawing/2014/main" id="{5C5743A1-4559-CB9C-1B83-28E3059E21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113" y="934010"/>
            <a:ext cx="7236000" cy="4144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816719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oup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93643203"/>
              </p:ext>
            </p:extLst>
          </p:nvPr>
        </p:nvGraphicFramePr>
        <p:xfrm>
          <a:off x="900113" y="5229200"/>
          <a:ext cx="7740000" cy="940320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15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1663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URL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Marke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Produkt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Maßnahme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Preis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4016">
                <a:tc gridSpan="5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0328"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sng" strike="noStrike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hlinkClick r:id="rId2"/>
                        </a:rPr>
                        <a:t>URL</a:t>
                      </a:r>
                      <a:endParaRPr lang="de-DE" sz="1000" b="0" i="0" u="sng" strike="noStrike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Hyundai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Check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Sicherheits-Check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 dirty="0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4" name="Grafik 3">
            <a:extLst>
              <a:ext uri="{FF2B5EF4-FFF2-40B4-BE49-F238E27FC236}">
                <a16:creationId xmlns:a16="http://schemas.microsoft.com/office/drawing/2014/main" id="{DFFC996C-04DE-DBB9-B886-36212FE43C4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113" y="908050"/>
            <a:ext cx="7668000" cy="3294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965966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F9CF30-1643-6CBC-7332-F86F2299A6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oup 3">
            <a:extLst>
              <a:ext uri="{FF2B5EF4-FFF2-40B4-BE49-F238E27FC236}">
                <a16:creationId xmlns:a16="http://schemas.microsoft.com/office/drawing/2014/main" id="{9DB6EEC5-F29D-9742-C762-2E2FB39710C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97277900"/>
              </p:ext>
            </p:extLst>
          </p:nvPr>
        </p:nvGraphicFramePr>
        <p:xfrm>
          <a:off x="900113" y="5229200"/>
          <a:ext cx="7740000" cy="940320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15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1663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URL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Marke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Produkt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Maßnahme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Preis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4016">
                <a:tc gridSpan="5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0328"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sng" strike="noStrike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hlinkClick r:id="rId2"/>
                        </a:rPr>
                        <a:t>URL</a:t>
                      </a:r>
                      <a:endParaRPr lang="de-DE" sz="1000" b="0" i="0" u="sng" strike="noStrike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Hyundai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Check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Urlaubs-Check mit gratis Displayreiniger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 dirty="0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8" name="Textfeld 7">
            <a:extLst>
              <a:ext uri="{FF2B5EF4-FFF2-40B4-BE49-F238E27FC236}">
                <a16:creationId xmlns:a16="http://schemas.microsoft.com/office/drawing/2014/main" id="{7420B674-346F-4958-BDD3-99F45C31CD3C}"/>
              </a:ext>
            </a:extLst>
          </p:cNvPr>
          <p:cNvSpPr txBox="1"/>
          <p:nvPr/>
        </p:nvSpPr>
        <p:spPr>
          <a:xfrm rot="20754366">
            <a:off x="61742" y="266700"/>
            <a:ext cx="939800" cy="461665"/>
          </a:xfrm>
          <a:prstGeom prst="rect">
            <a:avLst/>
          </a:prstGeom>
          <a:solidFill>
            <a:schemeClr val="bg1">
              <a:lumMod val="95000"/>
            </a:schemeClr>
          </a:solidFill>
          <a:ln w="38100">
            <a:solidFill>
              <a:srgbClr val="FF0000"/>
            </a:solidFill>
            <a:prstDash val="sysDash"/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NEU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2A1E753B-E7F0-4531-A51F-8237769D2F9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947076"/>
            <a:ext cx="7632000" cy="41708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64574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F9CF30-1643-6CBC-7332-F86F2299A6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oup 3">
            <a:extLst>
              <a:ext uri="{FF2B5EF4-FFF2-40B4-BE49-F238E27FC236}">
                <a16:creationId xmlns:a16="http://schemas.microsoft.com/office/drawing/2014/main" id="{9DB6EEC5-F29D-9742-C762-2E2FB39710C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60276752"/>
              </p:ext>
            </p:extLst>
          </p:nvPr>
        </p:nvGraphicFramePr>
        <p:xfrm>
          <a:off x="900113" y="5229200"/>
          <a:ext cx="7740000" cy="940320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15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1663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URL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Marke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Produkt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Maßnahme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Preis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4016">
                <a:tc gridSpan="5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0328"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sng" strike="noStrike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hlinkClick r:id="rId2"/>
                        </a:rPr>
                        <a:t>URL</a:t>
                      </a:r>
                      <a:endParaRPr lang="de-DE" sz="1000" b="0" i="0" u="sng" strike="noStrike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Hyundai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Check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Bremsen-Check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 dirty="0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8" name="Textfeld 7">
            <a:extLst>
              <a:ext uri="{FF2B5EF4-FFF2-40B4-BE49-F238E27FC236}">
                <a16:creationId xmlns:a16="http://schemas.microsoft.com/office/drawing/2014/main" id="{7420B674-346F-4958-BDD3-99F45C31CD3C}"/>
              </a:ext>
            </a:extLst>
          </p:cNvPr>
          <p:cNvSpPr txBox="1"/>
          <p:nvPr/>
        </p:nvSpPr>
        <p:spPr>
          <a:xfrm rot="20754366">
            <a:off x="61742" y="266700"/>
            <a:ext cx="939800" cy="461665"/>
          </a:xfrm>
          <a:prstGeom prst="rect">
            <a:avLst/>
          </a:prstGeom>
          <a:solidFill>
            <a:schemeClr val="bg1">
              <a:lumMod val="95000"/>
            </a:schemeClr>
          </a:solidFill>
          <a:ln w="38100">
            <a:solidFill>
              <a:srgbClr val="FF0000"/>
            </a:solidFill>
            <a:prstDash val="sysDash"/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NEU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AA5B8E76-521F-4158-8B03-62B80F9522E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000" y="764704"/>
            <a:ext cx="7920000" cy="2551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529019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2EF5B7-4739-9506-55CF-F2DEC3930F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>
            <a:extLst>
              <a:ext uri="{FF2B5EF4-FFF2-40B4-BE49-F238E27FC236}">
                <a16:creationId xmlns:a16="http://schemas.microsoft.com/office/drawing/2014/main" id="{56774539-EEAD-EC32-3E07-FD52416B44E8}"/>
              </a:ext>
            </a:extLst>
          </p:cNvPr>
          <p:cNvSpPr txBox="1"/>
          <p:nvPr/>
        </p:nvSpPr>
        <p:spPr>
          <a:xfrm>
            <a:off x="1" y="908050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400" b="1" dirty="0">
                <a:latin typeface="Arial" pitchFamily="34" charset="0"/>
                <a:cs typeface="Arial" pitchFamily="34" charset="0"/>
              </a:rPr>
              <a:t>Jeep</a:t>
            </a:r>
          </a:p>
        </p:txBody>
      </p:sp>
    </p:spTree>
    <p:extLst>
      <p:ext uri="{BB962C8B-B14F-4D97-AF65-F5344CB8AC3E}">
        <p14:creationId xmlns:p14="http://schemas.microsoft.com/office/powerpoint/2010/main" val="5878639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EADC9E-ACC5-8602-BAA5-2ABE559F79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oup 3">
            <a:extLst>
              <a:ext uri="{FF2B5EF4-FFF2-40B4-BE49-F238E27FC236}">
                <a16:creationId xmlns:a16="http://schemas.microsoft.com/office/drawing/2014/main" id="{7ABF93EB-1657-9C33-10F1-DCC42E0D034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79173397"/>
              </p:ext>
            </p:extLst>
          </p:nvPr>
        </p:nvGraphicFramePr>
        <p:xfrm>
          <a:off x="900113" y="5229225"/>
          <a:ext cx="7740000" cy="792088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15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1663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URL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Marke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Produkt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Maßnahme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Preis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4016">
                <a:tc gridSpan="5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2096"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sng" strike="noStrike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hlinkClick r:id="rId2"/>
                        </a:rPr>
                        <a:t>URL</a:t>
                      </a:r>
                      <a:endParaRPr lang="de-DE" sz="1000" b="0" i="0" u="sng" strike="noStrike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Alfa Romeo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Check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Klimaanlagen-Check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 dirty="0">
                          <a:effectLst/>
                          <a:latin typeface="Arial" panose="020B0604020202020204" pitchFamily="34" charset="0"/>
                        </a:rPr>
                        <a:t>€ 64,90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4" name="Textfeld 3">
            <a:extLst>
              <a:ext uri="{FF2B5EF4-FFF2-40B4-BE49-F238E27FC236}">
                <a16:creationId xmlns:a16="http://schemas.microsoft.com/office/drawing/2014/main" id="{C1FF1C67-4E70-4C3F-98E3-B54F41A879EB}"/>
              </a:ext>
            </a:extLst>
          </p:cNvPr>
          <p:cNvSpPr txBox="1"/>
          <p:nvPr/>
        </p:nvSpPr>
        <p:spPr>
          <a:xfrm rot="20754366">
            <a:off x="61742" y="266700"/>
            <a:ext cx="939800" cy="461665"/>
          </a:xfrm>
          <a:prstGeom prst="rect">
            <a:avLst/>
          </a:prstGeom>
          <a:solidFill>
            <a:schemeClr val="bg1">
              <a:lumMod val="95000"/>
            </a:schemeClr>
          </a:solidFill>
          <a:ln w="38100">
            <a:solidFill>
              <a:srgbClr val="FF0000"/>
            </a:solidFill>
            <a:prstDash val="sysDash"/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NEU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70F161A4-1A9A-4E26-8126-87378CE83F5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113" y="908050"/>
            <a:ext cx="5580000" cy="4011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364912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A2A38B-2C6A-09EF-6725-EDB1191222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oup 3">
            <a:extLst>
              <a:ext uri="{FF2B5EF4-FFF2-40B4-BE49-F238E27FC236}">
                <a16:creationId xmlns:a16="http://schemas.microsoft.com/office/drawing/2014/main" id="{A6F39A17-FE7D-96EF-65D1-92CE971FF33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16566811"/>
              </p:ext>
            </p:extLst>
          </p:nvPr>
        </p:nvGraphicFramePr>
        <p:xfrm>
          <a:off x="900113" y="5251202"/>
          <a:ext cx="7740000" cy="792088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15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1663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URL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Marke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Produkt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Maßnahme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Preis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4016">
                <a:tc gridSpan="5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2096"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sng" strike="noStrike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hlinkClick r:id="rId2"/>
                        </a:rPr>
                        <a:t>URL</a:t>
                      </a:r>
                      <a:endParaRPr lang="de-DE" sz="1000" b="0" i="0" u="sng" strike="noStrike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Jeep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Check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Klimaanlagen-Check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 dirty="0">
                          <a:effectLst/>
                          <a:latin typeface="Arial" panose="020B0604020202020204" pitchFamily="34" charset="0"/>
                        </a:rPr>
                        <a:t>€ 64,90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4" name="Textfeld 3">
            <a:extLst>
              <a:ext uri="{FF2B5EF4-FFF2-40B4-BE49-F238E27FC236}">
                <a16:creationId xmlns:a16="http://schemas.microsoft.com/office/drawing/2014/main" id="{75745F82-4E28-46C5-A99B-D42BD6AD9BA9}"/>
              </a:ext>
            </a:extLst>
          </p:cNvPr>
          <p:cNvSpPr txBox="1"/>
          <p:nvPr/>
        </p:nvSpPr>
        <p:spPr>
          <a:xfrm rot="20754366">
            <a:off x="61742" y="266700"/>
            <a:ext cx="939800" cy="461665"/>
          </a:xfrm>
          <a:prstGeom prst="rect">
            <a:avLst/>
          </a:prstGeom>
          <a:solidFill>
            <a:schemeClr val="bg1">
              <a:lumMod val="95000"/>
            </a:schemeClr>
          </a:solidFill>
          <a:ln w="38100">
            <a:solidFill>
              <a:srgbClr val="FF0000"/>
            </a:solidFill>
            <a:prstDash val="sysDash"/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NEU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E4157CC9-32E4-4CDE-94E6-89F8671C02D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841907"/>
            <a:ext cx="7920000" cy="3819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414603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05A2AD-0B7F-CCF0-BE03-8DF352B7C6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oup 3">
            <a:extLst>
              <a:ext uri="{FF2B5EF4-FFF2-40B4-BE49-F238E27FC236}">
                <a16:creationId xmlns:a16="http://schemas.microsoft.com/office/drawing/2014/main" id="{11B62776-996C-4D8F-D6AE-F60AF0C89FE0}"/>
              </a:ext>
            </a:extLst>
          </p:cNvPr>
          <p:cNvGraphicFramePr>
            <a:graphicFrameLocks noGrp="1"/>
          </p:cNvGraphicFramePr>
          <p:nvPr/>
        </p:nvGraphicFramePr>
        <p:xfrm>
          <a:off x="900113" y="5229200"/>
          <a:ext cx="7740000" cy="940320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15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1663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URL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Marke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Produkt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Maßnahme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Preis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4016">
                <a:tc gridSpan="5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0328"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sng" strike="noStrike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hlinkClick r:id="rId2"/>
                        </a:rPr>
                        <a:t>URL</a:t>
                      </a:r>
                      <a:endParaRPr lang="de-DE" sz="1000" b="0" i="0" u="sng" strike="noStrike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Jeep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Service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Komplettpreisangebote für Fz. ab 4 Jahren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 dirty="0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6" name="Grafik 5">
            <a:extLst>
              <a:ext uri="{FF2B5EF4-FFF2-40B4-BE49-F238E27FC236}">
                <a16:creationId xmlns:a16="http://schemas.microsoft.com/office/drawing/2014/main" id="{41C2AD3C-D109-DF67-6844-25E8D2A9B83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764741"/>
            <a:ext cx="6480000" cy="3997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646453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/>
          <p:cNvSpPr txBox="1"/>
          <p:nvPr/>
        </p:nvSpPr>
        <p:spPr>
          <a:xfrm>
            <a:off x="1" y="908050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400" b="1" dirty="0">
                <a:latin typeface="Arial" pitchFamily="34" charset="0"/>
                <a:cs typeface="Arial" pitchFamily="34" charset="0"/>
              </a:rPr>
              <a:t>Kia</a:t>
            </a:r>
          </a:p>
        </p:txBody>
      </p:sp>
    </p:spTree>
    <p:extLst>
      <p:ext uri="{BB962C8B-B14F-4D97-AF65-F5344CB8AC3E}">
        <p14:creationId xmlns:p14="http://schemas.microsoft.com/office/powerpoint/2010/main" val="322366565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oup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99884496"/>
              </p:ext>
            </p:extLst>
          </p:nvPr>
        </p:nvGraphicFramePr>
        <p:xfrm>
          <a:off x="900113" y="5229200"/>
          <a:ext cx="7740000" cy="1106413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15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1663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URL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Marke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Produkt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Maßnahme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Preis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4016">
                <a:tc gridSpan="5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2096">
                <a:tc rowSpan="2">
                  <a:txBody>
                    <a:bodyPr/>
                    <a:lstStyle/>
                    <a:p>
                      <a:pPr algn="ctr" fontAlgn="t"/>
                      <a:r>
                        <a:rPr lang="de-DE" sz="1000" b="0" i="0" u="sng" strike="noStrike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hlinkClick r:id="rId2"/>
                        </a:rPr>
                        <a:t>URL</a:t>
                      </a:r>
                      <a:endParaRPr lang="de-DE" sz="1000" b="0" i="0" u="sng" strike="noStrike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Kia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Check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Frühlings-Check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2096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EV Fahrzeug-Check mit Testprotokoll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 dirty="0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14090919"/>
                  </a:ext>
                </a:extLst>
              </a:tr>
            </a:tbl>
          </a:graphicData>
        </a:graphic>
      </p:graphicFrame>
      <p:pic>
        <p:nvPicPr>
          <p:cNvPr id="3" name="Grafik 2">
            <a:extLst>
              <a:ext uri="{FF2B5EF4-FFF2-40B4-BE49-F238E27FC236}">
                <a16:creationId xmlns:a16="http://schemas.microsoft.com/office/drawing/2014/main" id="{435D19EC-9E8D-4506-8CF6-293B8435DC2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113" y="908050"/>
            <a:ext cx="6516000" cy="3965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138358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oup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3679821"/>
              </p:ext>
            </p:extLst>
          </p:nvPr>
        </p:nvGraphicFramePr>
        <p:xfrm>
          <a:off x="900113" y="5229200"/>
          <a:ext cx="7740000" cy="844317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15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1663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URL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Marke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Produkt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Maßnahme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Preis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4016">
                <a:tc gridSpan="5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2096"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sng" strike="noStrike">
                          <a:solidFill>
                            <a:srgbClr val="0000FF"/>
                          </a:solidFill>
                          <a:effectLst/>
                          <a:latin typeface="Arial"/>
                          <a:hlinkClick r:id="rId2"/>
                        </a:rPr>
                        <a:t>URL</a:t>
                      </a:r>
                      <a:endParaRPr lang="de-DE" sz="1000" b="0" i="0" u="sng" strike="noStrike">
                        <a:solidFill>
                          <a:srgbClr val="0000FF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/>
                        </a:rPr>
                        <a:t>Kia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/>
                        </a:rPr>
                        <a:t>Service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/>
                        </a:rPr>
                        <a:t>Service 5+ für Fz älter als 5 Jahre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 dirty="0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4" name="Grafik 3">
            <a:extLst>
              <a:ext uri="{FF2B5EF4-FFF2-40B4-BE49-F238E27FC236}">
                <a16:creationId xmlns:a16="http://schemas.microsoft.com/office/drawing/2014/main" id="{4F9B015C-3A85-E47B-B11A-90DF5D8C2C9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620715"/>
            <a:ext cx="7200000" cy="4091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906648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30341D-36F6-9463-5888-B5C59C9C4B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oup 3">
            <a:extLst>
              <a:ext uri="{FF2B5EF4-FFF2-40B4-BE49-F238E27FC236}">
                <a16:creationId xmlns:a16="http://schemas.microsoft.com/office/drawing/2014/main" id="{0C0D7F0B-A897-2D61-CE75-97B6EB1CDBF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69018683"/>
              </p:ext>
            </p:extLst>
          </p:nvPr>
        </p:nvGraphicFramePr>
        <p:xfrm>
          <a:off x="900113" y="5229200"/>
          <a:ext cx="7740000" cy="844317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15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1663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URL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Marke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Produkt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Maßnahme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Preis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4016">
                <a:tc gridSpan="5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2096"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sng" strike="noStrike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hlinkClick r:id="rId2"/>
                        </a:rPr>
                        <a:t>URL</a:t>
                      </a:r>
                      <a:endParaRPr lang="de-DE" sz="1000" b="0" i="0" u="sng" strike="noStrike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Kia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Teile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Smart-Parts mit Preisvorteil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 dirty="0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3" name="Grafik 2">
            <a:extLst>
              <a:ext uri="{FF2B5EF4-FFF2-40B4-BE49-F238E27FC236}">
                <a16:creationId xmlns:a16="http://schemas.microsoft.com/office/drawing/2014/main" id="{AD696813-B0DA-072B-FC1C-B8B58616D37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042" y="908050"/>
            <a:ext cx="7920000" cy="2795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906911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/>
          <p:cNvSpPr txBox="1"/>
          <p:nvPr/>
        </p:nvSpPr>
        <p:spPr>
          <a:xfrm>
            <a:off x="1" y="908050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400" b="1" dirty="0">
                <a:latin typeface="Arial" pitchFamily="34" charset="0"/>
                <a:cs typeface="Arial" pitchFamily="34" charset="0"/>
              </a:rPr>
              <a:t>Mercedes</a:t>
            </a:r>
          </a:p>
        </p:txBody>
      </p:sp>
    </p:spTree>
    <p:extLst>
      <p:ext uri="{BB962C8B-B14F-4D97-AF65-F5344CB8AC3E}">
        <p14:creationId xmlns:p14="http://schemas.microsoft.com/office/powerpoint/2010/main" val="196997473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oup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52571399"/>
              </p:ext>
            </p:extLst>
          </p:nvPr>
        </p:nvGraphicFramePr>
        <p:xfrm>
          <a:off x="900113" y="5229200"/>
          <a:ext cx="7740000" cy="996717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15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1663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URL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Marke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Produkt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Maßnahme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Preis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4016">
                <a:tc gridSpan="5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0328"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sng" strike="noStrike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hlinkClick r:id="rId2"/>
                        </a:rPr>
                        <a:t>URL</a:t>
                      </a:r>
                      <a:endParaRPr lang="de-DE" sz="1000" b="0" i="0" u="sng" strike="noStrike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Mercedes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Service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20 % Nachlass auf ausgewählte Services für Fz ab 5 Jahre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 dirty="0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4" name="Grafik 3">
            <a:extLst>
              <a:ext uri="{FF2B5EF4-FFF2-40B4-BE49-F238E27FC236}">
                <a16:creationId xmlns:a16="http://schemas.microsoft.com/office/drawing/2014/main" id="{3BB8E1DB-93AF-64C0-BDF6-E9707AAFE32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113" y="908050"/>
            <a:ext cx="7740000" cy="3608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476723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oup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16436405"/>
              </p:ext>
            </p:extLst>
          </p:nvPr>
        </p:nvGraphicFramePr>
        <p:xfrm>
          <a:off x="900113" y="5229200"/>
          <a:ext cx="7740000" cy="940320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15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1663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URL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Marke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Produkt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Maßnahme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Preis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4016">
                <a:tc gridSpan="5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0328"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sng" strike="noStrike" dirty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hlinkClick r:id="rId2"/>
                        </a:rPr>
                        <a:t>URL</a:t>
                      </a:r>
                      <a:endParaRPr lang="de-DE" sz="1000" b="0" i="0" u="sng" strike="noStrike" dirty="0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 dirty="0">
                          <a:effectLst/>
                          <a:latin typeface="Arial" panose="020B0604020202020204" pitchFamily="34" charset="0"/>
                        </a:rPr>
                        <a:t>Mercedes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 dirty="0">
                          <a:effectLst/>
                          <a:latin typeface="Arial" panose="020B0604020202020204" pitchFamily="34" charset="0"/>
                        </a:rPr>
                        <a:t>Teile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 dirty="0">
                          <a:effectLst/>
                          <a:latin typeface="Arial" panose="020B0604020202020204" pitchFamily="34" charset="0"/>
                        </a:rPr>
                        <a:t>Austauschteile mit Ersparnis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 dirty="0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3" name="Grafik 2">
            <a:extLst>
              <a:ext uri="{FF2B5EF4-FFF2-40B4-BE49-F238E27FC236}">
                <a16:creationId xmlns:a16="http://schemas.microsoft.com/office/drawing/2014/main" id="{C7DFEA97-114A-C079-0936-F5F7824B9C6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100" y="908050"/>
            <a:ext cx="7064885" cy="39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291215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oup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8975331"/>
              </p:ext>
            </p:extLst>
          </p:nvPr>
        </p:nvGraphicFramePr>
        <p:xfrm>
          <a:off x="900113" y="5229200"/>
          <a:ext cx="7740000" cy="996717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15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1663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URL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Marke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Produkt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Maßnahme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Preis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4016">
                <a:tc gridSpan="5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0328"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sng" strike="noStrike" dirty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hlinkClick r:id="rId2"/>
                        </a:rPr>
                        <a:t>URL</a:t>
                      </a:r>
                      <a:endParaRPr lang="de-DE" sz="1000" b="0" i="0" u="sng" strike="noStrike" dirty="0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 dirty="0">
                          <a:effectLst/>
                          <a:latin typeface="Arial" panose="020B0604020202020204" pitchFamily="34" charset="0"/>
                        </a:rPr>
                        <a:t>Mercedes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 dirty="0">
                          <a:effectLst/>
                          <a:latin typeface="Arial" panose="020B0604020202020204" pitchFamily="34" charset="0"/>
                        </a:rPr>
                        <a:t>Teile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 dirty="0">
                          <a:effectLst/>
                          <a:latin typeface="Arial" panose="020B0604020202020204" pitchFamily="34" charset="0"/>
                        </a:rPr>
                        <a:t>Starparts für Fahrzeuge ab 5 Jahre mit 20 % Preisvorteil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 dirty="0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3" name="Grafik 2">
            <a:extLst>
              <a:ext uri="{FF2B5EF4-FFF2-40B4-BE49-F238E27FC236}">
                <a16:creationId xmlns:a16="http://schemas.microsoft.com/office/drawing/2014/main" id="{417018B0-81D7-587D-F045-B4D7C99A716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385" y="908050"/>
            <a:ext cx="7224323" cy="39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29121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/>
          <p:cNvSpPr txBox="1"/>
          <p:nvPr/>
        </p:nvSpPr>
        <p:spPr>
          <a:xfrm>
            <a:off x="1" y="908050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400" b="1" dirty="0">
                <a:latin typeface="Arial" pitchFamily="34" charset="0"/>
                <a:cs typeface="Arial" pitchFamily="34" charset="0"/>
              </a:rPr>
              <a:t>Audi</a:t>
            </a:r>
          </a:p>
        </p:txBody>
      </p:sp>
    </p:spTree>
    <p:extLst>
      <p:ext uri="{BB962C8B-B14F-4D97-AF65-F5344CB8AC3E}">
        <p14:creationId xmlns:p14="http://schemas.microsoft.com/office/powerpoint/2010/main" val="332868110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oup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75764772"/>
              </p:ext>
            </p:extLst>
          </p:nvPr>
        </p:nvGraphicFramePr>
        <p:xfrm>
          <a:off x="900113" y="5229200"/>
          <a:ext cx="7740000" cy="940320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15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1663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URL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Marke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Produkt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Maßnahme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Preis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4016">
                <a:tc gridSpan="5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0328"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sng" strike="noStrike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hlinkClick r:id="rId2"/>
                        </a:rPr>
                        <a:t>URL</a:t>
                      </a:r>
                      <a:endParaRPr lang="de-DE" sz="1000" b="0" i="0" u="sng" strike="noStrike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Mercedes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Check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Batterie-Check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 dirty="0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4" name="Grafik 3">
            <a:extLst>
              <a:ext uri="{FF2B5EF4-FFF2-40B4-BE49-F238E27FC236}">
                <a16:creationId xmlns:a16="http://schemas.microsoft.com/office/drawing/2014/main" id="{527AB96E-876F-4049-A66E-486CC14C972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159" y="908050"/>
            <a:ext cx="7596000" cy="2701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341783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/>
          <p:cNvSpPr txBox="1"/>
          <p:nvPr/>
        </p:nvSpPr>
        <p:spPr>
          <a:xfrm>
            <a:off x="1" y="908050"/>
            <a:ext cx="914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400" b="1" dirty="0">
                <a:latin typeface="Arial" pitchFamily="34" charset="0"/>
                <a:cs typeface="Arial" pitchFamily="34" charset="0"/>
              </a:rPr>
              <a:t>Mini</a:t>
            </a:r>
          </a:p>
          <a:p>
            <a:pPr algn="ctr"/>
            <a:endParaRPr lang="de-DE" sz="24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488349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oup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32561787"/>
              </p:ext>
            </p:extLst>
          </p:nvPr>
        </p:nvGraphicFramePr>
        <p:xfrm>
          <a:off x="900113" y="5229200"/>
          <a:ext cx="7740000" cy="940320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15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1663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URL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Marke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Produkt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Maßnahme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Preis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4016">
                <a:tc gridSpan="5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0328"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de-DE" sz="1000" b="0" i="0" u="sng" strike="noStrike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hlinkClick r:id="rId2"/>
                        </a:rPr>
                        <a:t>URL</a:t>
                      </a:r>
                      <a:endParaRPr lang="de-DE" sz="1000" b="0" i="0" u="sng" strike="noStrike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Mini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Service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Mindestens 20 % Rabatt für Mini ab 5 Jahren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de-DE" sz="1000" b="0" i="0" u="none" strike="noStrike" dirty="0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4" name="Grafik 3">
            <a:extLst>
              <a:ext uri="{FF2B5EF4-FFF2-40B4-BE49-F238E27FC236}">
                <a16:creationId xmlns:a16="http://schemas.microsoft.com/office/drawing/2014/main" id="{DCAB2019-A7B1-1D19-E0BB-B2847D5B0F7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836712"/>
            <a:ext cx="4212000" cy="4304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437519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oup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38541318"/>
              </p:ext>
            </p:extLst>
          </p:nvPr>
        </p:nvGraphicFramePr>
        <p:xfrm>
          <a:off x="900113" y="5229200"/>
          <a:ext cx="7740000" cy="940320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15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1663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URL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Marke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Produkt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Maßnahme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Preis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4016">
                <a:tc gridSpan="5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0328"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sng" strike="noStrike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hlinkClick r:id="rId2"/>
                        </a:rPr>
                        <a:t>URL</a:t>
                      </a:r>
                      <a:endParaRPr lang="de-DE" sz="1000" b="0" i="0" u="sng" strike="noStrike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Mini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Check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Service-Check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 dirty="0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6" name="Textfeld 5">
            <a:extLst>
              <a:ext uri="{FF2B5EF4-FFF2-40B4-BE49-F238E27FC236}">
                <a16:creationId xmlns:a16="http://schemas.microsoft.com/office/drawing/2014/main" id="{0DC2CDBC-FE49-4838-84C7-BBC7DC672AD1}"/>
              </a:ext>
            </a:extLst>
          </p:cNvPr>
          <p:cNvSpPr txBox="1"/>
          <p:nvPr/>
        </p:nvSpPr>
        <p:spPr>
          <a:xfrm rot="20754366">
            <a:off x="61742" y="266700"/>
            <a:ext cx="939800" cy="461665"/>
          </a:xfrm>
          <a:prstGeom prst="rect">
            <a:avLst/>
          </a:prstGeom>
          <a:solidFill>
            <a:schemeClr val="bg1">
              <a:lumMod val="95000"/>
            </a:schemeClr>
          </a:solidFill>
          <a:ln w="38100">
            <a:solidFill>
              <a:srgbClr val="FF0000"/>
            </a:solidFill>
            <a:prstDash val="sysDash"/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NEU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286F95C8-42EF-4F40-949A-B103BFAB3A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814387"/>
            <a:ext cx="5328000" cy="4149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3404221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/>
          <p:cNvSpPr txBox="1"/>
          <p:nvPr/>
        </p:nvSpPr>
        <p:spPr>
          <a:xfrm>
            <a:off x="1" y="908050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400" b="1" dirty="0">
                <a:latin typeface="Arial" pitchFamily="34" charset="0"/>
                <a:cs typeface="Arial" pitchFamily="34" charset="0"/>
              </a:rPr>
              <a:t>Mitsubishi</a:t>
            </a:r>
          </a:p>
        </p:txBody>
      </p:sp>
    </p:spTree>
    <p:extLst>
      <p:ext uri="{BB962C8B-B14F-4D97-AF65-F5344CB8AC3E}">
        <p14:creationId xmlns:p14="http://schemas.microsoft.com/office/powerpoint/2010/main" val="2799059787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oup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8149124"/>
              </p:ext>
            </p:extLst>
          </p:nvPr>
        </p:nvGraphicFramePr>
        <p:xfrm>
          <a:off x="900113" y="5229200"/>
          <a:ext cx="7740000" cy="940320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15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1663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URL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Marke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Produkt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Maßnahme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Preis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4016">
                <a:tc gridSpan="5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0328"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sng" strike="noStrike" dirty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hlinkClick r:id="rId2"/>
                        </a:rPr>
                        <a:t>URL</a:t>
                      </a:r>
                      <a:endParaRPr lang="de-DE" sz="1000" b="0" i="0" u="sng" strike="noStrike" dirty="0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 dirty="0">
                          <a:effectLst/>
                          <a:latin typeface="Arial" panose="020B0604020202020204" pitchFamily="34" charset="0"/>
                        </a:rPr>
                        <a:t>Mitsubishi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 dirty="0">
                          <a:effectLst/>
                          <a:latin typeface="Arial" panose="020B0604020202020204" pitchFamily="34" charset="0"/>
                        </a:rPr>
                        <a:t>Check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 dirty="0">
                          <a:effectLst/>
                          <a:latin typeface="Arial" panose="020B0604020202020204" pitchFamily="34" charset="0"/>
                        </a:rPr>
                        <a:t>Sicherheits-Check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 dirty="0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4" name="Grafik 3">
            <a:extLst>
              <a:ext uri="{FF2B5EF4-FFF2-40B4-BE49-F238E27FC236}">
                <a16:creationId xmlns:a16="http://schemas.microsoft.com/office/drawing/2014/main" id="{66BFC341-5F29-F0E7-CC10-52AB978D808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114" y="947899"/>
            <a:ext cx="5760473" cy="39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7575154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975952-645F-B551-7D53-064532C0F8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oup 3">
            <a:extLst>
              <a:ext uri="{FF2B5EF4-FFF2-40B4-BE49-F238E27FC236}">
                <a16:creationId xmlns:a16="http://schemas.microsoft.com/office/drawing/2014/main" id="{6DBAC69A-9E35-9886-42D4-B207BE5417F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6649923"/>
              </p:ext>
            </p:extLst>
          </p:nvPr>
        </p:nvGraphicFramePr>
        <p:xfrm>
          <a:off x="900113" y="5229200"/>
          <a:ext cx="7740000" cy="1149117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15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1663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URL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Marke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Produkt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Maßnahme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Preis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4016">
                <a:tc gridSpan="5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0328"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sng" strike="noStrike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hlinkClick r:id="rId2"/>
                        </a:rPr>
                        <a:t>URL</a:t>
                      </a:r>
                      <a:endParaRPr lang="de-DE" sz="1000" b="0" i="0" u="sng" strike="noStrike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Mitsubishi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Räder / Reifen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5 Jahre Garantie bei Kauf von einem Satz Winterkompletträder auch für die Serienbereifung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 dirty="0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10" name="Grafik 9">
            <a:extLst>
              <a:ext uri="{FF2B5EF4-FFF2-40B4-BE49-F238E27FC236}">
                <a16:creationId xmlns:a16="http://schemas.microsoft.com/office/drawing/2014/main" id="{89B54E59-5B3E-92B7-D081-88D6B5B40E6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410" y="908067"/>
            <a:ext cx="4680000" cy="3941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8135394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/>
          <p:cNvSpPr txBox="1"/>
          <p:nvPr/>
        </p:nvSpPr>
        <p:spPr>
          <a:xfrm>
            <a:off x="1" y="908050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400" b="1" dirty="0">
                <a:latin typeface="Arial" pitchFamily="34" charset="0"/>
                <a:cs typeface="Arial" pitchFamily="34" charset="0"/>
              </a:rPr>
              <a:t>Nissan</a:t>
            </a:r>
          </a:p>
        </p:txBody>
      </p:sp>
    </p:spTree>
    <p:extLst>
      <p:ext uri="{BB962C8B-B14F-4D97-AF65-F5344CB8AC3E}">
        <p14:creationId xmlns:p14="http://schemas.microsoft.com/office/powerpoint/2010/main" val="2140687359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oup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84100473"/>
              </p:ext>
            </p:extLst>
          </p:nvPr>
        </p:nvGraphicFramePr>
        <p:xfrm>
          <a:off x="900113" y="5229200"/>
          <a:ext cx="7740000" cy="1149117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15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1663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URL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Marke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Produkt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Maßnahme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Preis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4016">
                <a:tc gridSpan="5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0328"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sng" strike="noStrike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hlinkClick r:id="rId2"/>
                        </a:rPr>
                        <a:t>www</a:t>
                      </a:r>
                      <a:endParaRPr lang="de-DE" sz="1000" b="0" i="0" u="sng" strike="noStrike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sng" strike="noStrike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hlinkClick r:id="rId3"/>
                        </a:rPr>
                        <a:t>URL</a:t>
                      </a:r>
                      <a:endParaRPr lang="de-DE" sz="1000" b="0" i="0" u="sng" strike="noStrike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Nissan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Service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 dirty="0">
                          <a:effectLst/>
                          <a:latin typeface="Arial" panose="020B0604020202020204" pitchFamily="34" charset="0"/>
                        </a:rPr>
                        <a:t>1 Jahr Garantieverlängerung mit jeder Wartung, für Fahrzeuge bis 6 Jahre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3" name="Grafik 2">
            <a:extLst>
              <a:ext uri="{FF2B5EF4-FFF2-40B4-BE49-F238E27FC236}">
                <a16:creationId xmlns:a16="http://schemas.microsoft.com/office/drawing/2014/main" id="{49871C08-19C0-4ED8-BFA3-9201BE55146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836712"/>
            <a:ext cx="7848000" cy="4083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9103347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CD2F57-8C80-FF97-5B41-B1819C2312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oup 3">
            <a:extLst>
              <a:ext uri="{FF2B5EF4-FFF2-40B4-BE49-F238E27FC236}">
                <a16:creationId xmlns:a16="http://schemas.microsoft.com/office/drawing/2014/main" id="{0A6D3C51-6057-1A8F-5C14-A202C4DAE91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68075728"/>
              </p:ext>
            </p:extLst>
          </p:nvPr>
        </p:nvGraphicFramePr>
        <p:xfrm>
          <a:off x="900113" y="5229200"/>
          <a:ext cx="7740000" cy="940320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15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1663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URL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Marke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Produkt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Maßnahme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Preis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4016">
                <a:tc gridSpan="5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0328"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sng" strike="noStrike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hlinkClick r:id="rId2"/>
                        </a:rPr>
                        <a:t>URL</a:t>
                      </a:r>
                      <a:endParaRPr lang="de-DE" sz="1000" b="0" i="0" u="sng" strike="noStrike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Nissan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Transport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Transportpaket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 dirty="0">
                          <a:effectLst/>
                          <a:latin typeface="Arial" panose="020B0604020202020204" pitchFamily="34" charset="0"/>
                        </a:rPr>
                        <a:t>€ 714,- bis € 899,-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3" name="Grafik 2">
            <a:extLst>
              <a:ext uri="{FF2B5EF4-FFF2-40B4-BE49-F238E27FC236}">
                <a16:creationId xmlns:a16="http://schemas.microsoft.com/office/drawing/2014/main" id="{C980DE23-B9B0-46FE-8DBA-9ACBB723BDF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068" y="903385"/>
            <a:ext cx="5436000" cy="3993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62992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oup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68785068"/>
              </p:ext>
            </p:extLst>
          </p:nvPr>
        </p:nvGraphicFramePr>
        <p:xfrm>
          <a:off x="900113" y="5229200"/>
          <a:ext cx="7740000" cy="940320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15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1663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URL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Marke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Produkt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Maßnahme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Preis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4016">
                <a:tc gridSpan="5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0328"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de-DE" sz="1000" b="0" i="0" u="sng" strike="noStrike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hlinkClick r:id="rId2"/>
                        </a:rPr>
                        <a:t>URL</a:t>
                      </a:r>
                      <a:endParaRPr lang="de-DE" sz="1000" b="0" i="0" u="sng" strike="noStrike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Audi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Check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Car-Check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de-DE" sz="1000" b="0" i="0" u="none" strike="noStrike" dirty="0">
                          <a:effectLst/>
                          <a:latin typeface="Arial" panose="020B0604020202020204" pitchFamily="34" charset="0"/>
                        </a:rPr>
                        <a:t>€ 0,00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4" name="Grafik 3">
            <a:extLst>
              <a:ext uri="{FF2B5EF4-FFF2-40B4-BE49-F238E27FC236}">
                <a16:creationId xmlns:a16="http://schemas.microsoft.com/office/drawing/2014/main" id="{AD4E2D19-99B3-1E06-9700-9BF7730A1A8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258" y="908050"/>
            <a:ext cx="5123374" cy="37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4242632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E0EDFF-1797-C11E-8131-935BD0AB65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oup 3">
            <a:extLst>
              <a:ext uri="{FF2B5EF4-FFF2-40B4-BE49-F238E27FC236}">
                <a16:creationId xmlns:a16="http://schemas.microsoft.com/office/drawing/2014/main" id="{CC6FB438-2064-CA3E-F293-9E5E76D5888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20898566"/>
              </p:ext>
            </p:extLst>
          </p:nvPr>
        </p:nvGraphicFramePr>
        <p:xfrm>
          <a:off x="900113" y="5229200"/>
          <a:ext cx="7740000" cy="940320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15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1663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URL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Marke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Produkt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Maßnahme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Preis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4016">
                <a:tc gridSpan="5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0328"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sng" strike="noStrike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hlinkClick r:id="rId2"/>
                        </a:rPr>
                        <a:t>URL</a:t>
                      </a:r>
                      <a:endParaRPr lang="de-DE" sz="1000" b="0" i="0" u="sng" strike="noStrike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Nissan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Schutz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Family-Paket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 dirty="0">
                          <a:effectLst/>
                          <a:latin typeface="Arial" panose="020B0604020202020204" pitchFamily="34" charset="0"/>
                        </a:rPr>
                        <a:t>€ 1.061,- bis  1.621,-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4" name="Grafik 3">
            <a:extLst>
              <a:ext uri="{FF2B5EF4-FFF2-40B4-BE49-F238E27FC236}">
                <a16:creationId xmlns:a16="http://schemas.microsoft.com/office/drawing/2014/main" id="{BAE106D7-2C94-4B76-943B-59936B743FA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721867"/>
            <a:ext cx="6480000" cy="4117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6100916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67FC65-A2B6-2DDE-3C69-AF4666ADD9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oup 3">
            <a:extLst>
              <a:ext uri="{FF2B5EF4-FFF2-40B4-BE49-F238E27FC236}">
                <a16:creationId xmlns:a16="http://schemas.microsoft.com/office/drawing/2014/main" id="{1DB4B2C2-91F3-F487-EC1B-FB8707C34E7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51664908"/>
              </p:ext>
            </p:extLst>
          </p:nvPr>
        </p:nvGraphicFramePr>
        <p:xfrm>
          <a:off x="900113" y="5229200"/>
          <a:ext cx="7740000" cy="940320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15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1663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URL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Marke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Produkt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Maßnahme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Preis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4016">
                <a:tc gridSpan="5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0328"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sng" strike="noStrike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hlinkClick r:id="rId2"/>
                        </a:rPr>
                        <a:t>URL</a:t>
                      </a:r>
                      <a:endParaRPr lang="de-DE" sz="1000" b="0" i="0" u="sng" strike="noStrike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Nissan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Schutz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Basis-Paket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 dirty="0">
                          <a:effectLst/>
                          <a:latin typeface="Arial" panose="020B0604020202020204" pitchFamily="34" charset="0"/>
                        </a:rPr>
                        <a:t>€ 122,- bis € 226,-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4" name="Grafik 3">
            <a:extLst>
              <a:ext uri="{FF2B5EF4-FFF2-40B4-BE49-F238E27FC236}">
                <a16:creationId xmlns:a16="http://schemas.microsoft.com/office/drawing/2014/main" id="{356FF2F7-176E-4747-AF40-3D1A66A017D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361" y="903445"/>
            <a:ext cx="5652000" cy="41762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2703938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F107A3-7E03-8CAF-22B4-2DAE1BC2E5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oup 3">
            <a:extLst>
              <a:ext uri="{FF2B5EF4-FFF2-40B4-BE49-F238E27FC236}">
                <a16:creationId xmlns:a16="http://schemas.microsoft.com/office/drawing/2014/main" id="{E1AE5A5E-1E3C-47C2-7FEE-0F3F1078888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81418977"/>
              </p:ext>
            </p:extLst>
          </p:nvPr>
        </p:nvGraphicFramePr>
        <p:xfrm>
          <a:off x="900113" y="5229200"/>
          <a:ext cx="7740000" cy="940320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15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1663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URL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Marke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Produkt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Maßnahme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Preis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4016">
                <a:tc gridSpan="5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0328"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sng" strike="noStrike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hlinkClick r:id="rId2"/>
                        </a:rPr>
                        <a:t>URL</a:t>
                      </a:r>
                      <a:endParaRPr lang="de-DE" sz="1000" b="0" i="0" u="sng" strike="noStrike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Nissan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Schutz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Basis-Paket Winter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 dirty="0">
                          <a:effectLst/>
                          <a:latin typeface="Arial" panose="020B0604020202020204" pitchFamily="34" charset="0"/>
                        </a:rPr>
                        <a:t> € 158,- bis € 235,-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4" name="Grafik 3">
            <a:extLst>
              <a:ext uri="{FF2B5EF4-FFF2-40B4-BE49-F238E27FC236}">
                <a16:creationId xmlns:a16="http://schemas.microsoft.com/office/drawing/2014/main" id="{154DC09D-AD44-4F7F-AC05-2785BC4C38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764704"/>
            <a:ext cx="5688000" cy="412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3039293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187BBA-F0A7-E2B9-A97C-AB14913CAB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oup 3">
            <a:extLst>
              <a:ext uri="{FF2B5EF4-FFF2-40B4-BE49-F238E27FC236}">
                <a16:creationId xmlns:a16="http://schemas.microsoft.com/office/drawing/2014/main" id="{F133D196-3775-8B2B-5DD4-2B9985EFF7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0812939"/>
              </p:ext>
            </p:extLst>
          </p:nvPr>
        </p:nvGraphicFramePr>
        <p:xfrm>
          <a:off x="900113" y="5229200"/>
          <a:ext cx="7740000" cy="940320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15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1663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URL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Marke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Produkt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Maßnahme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Preis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4016">
                <a:tc gridSpan="5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0328"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sng" strike="noStrike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hlinkClick r:id="rId2"/>
                        </a:rPr>
                        <a:t>URL</a:t>
                      </a:r>
                      <a:endParaRPr lang="de-DE" sz="1000" b="0" i="0" u="sng" strike="noStrike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Nissan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Transport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Fahrrad-Paket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 dirty="0">
                          <a:effectLst/>
                          <a:latin typeface="Arial" panose="020B0604020202020204" pitchFamily="34" charset="0"/>
                        </a:rPr>
                        <a:t> € 1.134,- bis € 1.567,-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4" name="Grafik 3">
            <a:extLst>
              <a:ext uri="{FF2B5EF4-FFF2-40B4-BE49-F238E27FC236}">
                <a16:creationId xmlns:a16="http://schemas.microsoft.com/office/drawing/2014/main" id="{EBB28E86-FFB5-407F-8CD2-E1E8DED83E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704716"/>
            <a:ext cx="5688000" cy="4302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4971614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27B891-6866-DADF-DBBD-F048B08B50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oup 3">
            <a:extLst>
              <a:ext uri="{FF2B5EF4-FFF2-40B4-BE49-F238E27FC236}">
                <a16:creationId xmlns:a16="http://schemas.microsoft.com/office/drawing/2014/main" id="{B547B7B8-ACC2-857F-E542-A4D32CE6EFD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90278667"/>
              </p:ext>
            </p:extLst>
          </p:nvPr>
        </p:nvGraphicFramePr>
        <p:xfrm>
          <a:off x="900113" y="5229200"/>
          <a:ext cx="7740000" cy="940320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15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1663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URL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Marke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Produkt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Maßnahme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Preis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4016">
                <a:tc gridSpan="5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0328"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sng" strike="noStrike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hlinkClick r:id="rId2"/>
                        </a:rPr>
                        <a:t>URL</a:t>
                      </a:r>
                      <a:endParaRPr lang="de-DE" sz="1000" b="0" i="0" u="sng" strike="noStrike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Nissan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Transport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 dirty="0">
                          <a:effectLst/>
                          <a:latin typeface="Arial" panose="020B0604020202020204" pitchFamily="34" charset="0"/>
                        </a:rPr>
                        <a:t>10 % Rabatt auf Fahrradträger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 dirty="0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3" name="Grafik 2">
            <a:extLst>
              <a:ext uri="{FF2B5EF4-FFF2-40B4-BE49-F238E27FC236}">
                <a16:creationId xmlns:a16="http://schemas.microsoft.com/office/drawing/2014/main" id="{95ABE342-CBEF-444B-8CD4-DB7331BDB0E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532" y="908050"/>
            <a:ext cx="7632000" cy="2683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7119973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27B891-6866-DADF-DBBD-F048B08B50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oup 3">
            <a:extLst>
              <a:ext uri="{FF2B5EF4-FFF2-40B4-BE49-F238E27FC236}">
                <a16:creationId xmlns:a16="http://schemas.microsoft.com/office/drawing/2014/main" id="{B547B7B8-ACC2-857F-E542-A4D32CE6EFD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22001603"/>
              </p:ext>
            </p:extLst>
          </p:nvPr>
        </p:nvGraphicFramePr>
        <p:xfrm>
          <a:off x="900113" y="5229200"/>
          <a:ext cx="7740000" cy="940320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15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1663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URL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Marke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Produkt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Maßnahme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Preis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4016">
                <a:tc gridSpan="5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0328"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sng" strike="noStrike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hlinkClick r:id="rId2"/>
                        </a:rPr>
                        <a:t>URL</a:t>
                      </a:r>
                      <a:endParaRPr lang="de-DE" sz="1000" b="0" i="0" u="sng" strike="noStrike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Nissan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Zubehör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15 % Rabatt auf Sommerzubehör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 dirty="0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4" name="Textfeld 3">
            <a:extLst>
              <a:ext uri="{FF2B5EF4-FFF2-40B4-BE49-F238E27FC236}">
                <a16:creationId xmlns:a16="http://schemas.microsoft.com/office/drawing/2014/main" id="{A65E0DC0-4869-453F-8AF2-55BD73927F06}"/>
              </a:ext>
            </a:extLst>
          </p:cNvPr>
          <p:cNvSpPr txBox="1"/>
          <p:nvPr/>
        </p:nvSpPr>
        <p:spPr>
          <a:xfrm rot="20754366">
            <a:off x="61742" y="266700"/>
            <a:ext cx="939800" cy="461665"/>
          </a:xfrm>
          <a:prstGeom prst="rect">
            <a:avLst/>
          </a:prstGeom>
          <a:solidFill>
            <a:schemeClr val="bg1">
              <a:lumMod val="95000"/>
            </a:schemeClr>
          </a:solidFill>
          <a:ln w="38100">
            <a:solidFill>
              <a:srgbClr val="FF0000"/>
            </a:solidFill>
            <a:prstDash val="sysDash"/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NEU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2ACF54A4-ABD6-433F-8D03-1304E19B4B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908050"/>
            <a:ext cx="7920000" cy="2713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2415235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27B891-6866-DADF-DBBD-F048B08B50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oup 3">
            <a:extLst>
              <a:ext uri="{FF2B5EF4-FFF2-40B4-BE49-F238E27FC236}">
                <a16:creationId xmlns:a16="http://schemas.microsoft.com/office/drawing/2014/main" id="{B547B7B8-ACC2-857F-E542-A4D32CE6EFD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91773157"/>
              </p:ext>
            </p:extLst>
          </p:nvPr>
        </p:nvGraphicFramePr>
        <p:xfrm>
          <a:off x="900113" y="5229200"/>
          <a:ext cx="7740000" cy="996717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15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1663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URL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Marke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Produkt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Maßnahme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Preis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4016">
                <a:tc gridSpan="5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0328"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sng" strike="noStrike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hlinkClick r:id="rId2"/>
                        </a:rPr>
                        <a:t>URL</a:t>
                      </a:r>
                      <a:endParaRPr lang="de-DE" sz="1000" b="0" i="0" u="sng" strike="noStrike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Nissan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Transport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Fahrradpaket mit kostenloser Kofferraumwanne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 dirty="0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8" name="Grafik 7">
            <a:extLst>
              <a:ext uri="{FF2B5EF4-FFF2-40B4-BE49-F238E27FC236}">
                <a16:creationId xmlns:a16="http://schemas.microsoft.com/office/drawing/2014/main" id="{11D2919D-4DCB-4CE1-946B-F971806FBE9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911600"/>
            <a:ext cx="7740000" cy="2854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5354804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27B891-6866-DADF-DBBD-F048B08B50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oup 3">
            <a:extLst>
              <a:ext uri="{FF2B5EF4-FFF2-40B4-BE49-F238E27FC236}">
                <a16:creationId xmlns:a16="http://schemas.microsoft.com/office/drawing/2014/main" id="{B547B7B8-ACC2-857F-E542-A4D32CE6EFD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36977773"/>
              </p:ext>
            </p:extLst>
          </p:nvPr>
        </p:nvGraphicFramePr>
        <p:xfrm>
          <a:off x="900113" y="5229200"/>
          <a:ext cx="7740000" cy="940320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15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1663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URL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Marke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Produkt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Maßnahme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Preis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4016">
                <a:tc gridSpan="5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0328"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sng" strike="noStrike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hlinkClick r:id="rId2"/>
                        </a:rPr>
                        <a:t>URL</a:t>
                      </a:r>
                      <a:endParaRPr lang="de-DE" sz="1000" b="0" i="0" u="sng" strike="noStrike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Nissan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Check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Frühlings-Check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 dirty="0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4" name="Grafik 3">
            <a:extLst>
              <a:ext uri="{FF2B5EF4-FFF2-40B4-BE49-F238E27FC236}">
                <a16:creationId xmlns:a16="http://schemas.microsoft.com/office/drawing/2014/main" id="{CA7D0FA9-CB4B-4A90-9A6E-F296C933251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113" y="911915"/>
            <a:ext cx="7776000" cy="3433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3950690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27B891-6866-DADF-DBBD-F048B08B50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oup 3">
            <a:extLst>
              <a:ext uri="{FF2B5EF4-FFF2-40B4-BE49-F238E27FC236}">
                <a16:creationId xmlns:a16="http://schemas.microsoft.com/office/drawing/2014/main" id="{B547B7B8-ACC2-857F-E542-A4D32CE6EFD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15585249"/>
              </p:ext>
            </p:extLst>
          </p:nvPr>
        </p:nvGraphicFramePr>
        <p:xfrm>
          <a:off x="900113" y="5229200"/>
          <a:ext cx="7740000" cy="940320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15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1663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URL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Marke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Produkt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Maßnahme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Preis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4016">
                <a:tc gridSpan="5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0328"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sng" strike="noStrike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hlinkClick r:id="rId2"/>
                        </a:rPr>
                        <a:t>URL</a:t>
                      </a:r>
                      <a:endParaRPr lang="de-DE" sz="1000" b="0" i="0" u="sng" strike="noStrike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Nissan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Check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Klimaanlagen-Check mit Pollenfilterwechsel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 dirty="0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4" name="Grafik 3">
            <a:extLst>
              <a:ext uri="{FF2B5EF4-FFF2-40B4-BE49-F238E27FC236}">
                <a16:creationId xmlns:a16="http://schemas.microsoft.com/office/drawing/2014/main" id="{D781006E-7023-4E9B-B069-7003E21D50D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113" y="908050"/>
            <a:ext cx="7704000" cy="3411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9555245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/>
          <p:cNvSpPr txBox="1"/>
          <p:nvPr/>
        </p:nvSpPr>
        <p:spPr>
          <a:xfrm>
            <a:off x="1" y="908050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400" b="1" dirty="0">
                <a:latin typeface="Arial" pitchFamily="34" charset="0"/>
                <a:cs typeface="Arial" pitchFamily="34" charset="0"/>
              </a:rPr>
              <a:t>Opel</a:t>
            </a:r>
          </a:p>
        </p:txBody>
      </p:sp>
    </p:spTree>
    <p:extLst>
      <p:ext uri="{BB962C8B-B14F-4D97-AF65-F5344CB8AC3E}">
        <p14:creationId xmlns:p14="http://schemas.microsoft.com/office/powerpoint/2010/main" val="9353245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701CA9-3ECE-BF5E-F58B-143009727F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oup 3">
            <a:extLst>
              <a:ext uri="{FF2B5EF4-FFF2-40B4-BE49-F238E27FC236}">
                <a16:creationId xmlns:a16="http://schemas.microsoft.com/office/drawing/2014/main" id="{50ABF5F0-2066-CADF-7382-567315863D6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0492757"/>
              </p:ext>
            </p:extLst>
          </p:nvPr>
        </p:nvGraphicFramePr>
        <p:xfrm>
          <a:off x="900113" y="5229200"/>
          <a:ext cx="7740000" cy="940320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15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1663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URL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Marke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Produkt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Maßnahme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Preis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4016">
                <a:tc gridSpan="5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0328"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de-DE" sz="1000" b="0" i="0" u="sng" strike="noStrike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hlinkClick r:id="rId2"/>
                        </a:rPr>
                        <a:t>URL</a:t>
                      </a:r>
                      <a:endParaRPr lang="de-DE" sz="1000" b="0" i="0" u="sng" strike="noStrike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Audi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Check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Batterie-Check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de-DE" sz="1000" b="0" i="0" u="none" strike="noStrike" dirty="0">
                          <a:effectLst/>
                          <a:latin typeface="Arial" panose="020B0604020202020204" pitchFamily="34" charset="0"/>
                        </a:rPr>
                        <a:t>€ 0,00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3" name="Grafik 2">
            <a:extLst>
              <a:ext uri="{FF2B5EF4-FFF2-40B4-BE49-F238E27FC236}">
                <a16:creationId xmlns:a16="http://schemas.microsoft.com/office/drawing/2014/main" id="{1604E004-5204-9EC8-9302-23751660C4D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135" y="881658"/>
            <a:ext cx="4927705" cy="39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1968971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oup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75796043"/>
              </p:ext>
            </p:extLst>
          </p:nvPr>
        </p:nvGraphicFramePr>
        <p:xfrm>
          <a:off x="900113" y="5229200"/>
          <a:ext cx="7740000" cy="940320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15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1663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URL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Marke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Produkt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Maßnahme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Preis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4016">
                <a:tc gridSpan="5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0328"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sng" strike="noStrike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hlinkClick r:id="rId2"/>
                        </a:rPr>
                        <a:t>URL</a:t>
                      </a:r>
                      <a:endParaRPr lang="de-DE" sz="1000" b="0" i="0" u="sng" strike="noStrike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Opel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Service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5-Plus Service für Fahrzeuge ab 5 Jahre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 dirty="0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6" name="Grafik 5">
            <a:extLst>
              <a:ext uri="{FF2B5EF4-FFF2-40B4-BE49-F238E27FC236}">
                <a16:creationId xmlns:a16="http://schemas.microsoft.com/office/drawing/2014/main" id="{81D1FDA6-B319-E97E-CF4D-D55F399A74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113" y="895414"/>
            <a:ext cx="8100000" cy="2094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2912150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463EE9-E5CC-2AAE-AD2B-E31E75D63B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oup 3">
            <a:extLst>
              <a:ext uri="{FF2B5EF4-FFF2-40B4-BE49-F238E27FC236}">
                <a16:creationId xmlns:a16="http://schemas.microsoft.com/office/drawing/2014/main" id="{5B08BA8E-0D09-292E-410F-A679E82AE02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78288274"/>
              </p:ext>
            </p:extLst>
          </p:nvPr>
        </p:nvGraphicFramePr>
        <p:xfrm>
          <a:off x="900113" y="5243645"/>
          <a:ext cx="7740000" cy="792088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15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1663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URL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Marke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Produkt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Maßnahme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Preis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4016">
                <a:tc gridSpan="5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2096"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sng" strike="noStrike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hlinkClick r:id="rId2"/>
                        </a:rPr>
                        <a:t>URL</a:t>
                      </a:r>
                      <a:endParaRPr lang="de-DE" sz="1000" b="0" i="0" u="sng" strike="noStrike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Opel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Check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Klimaanlagen-Check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 dirty="0">
                          <a:effectLst/>
                          <a:latin typeface="Arial" panose="020B0604020202020204" pitchFamily="34" charset="0"/>
                        </a:rPr>
                        <a:t>€ 64,90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4" name="Textfeld 3">
            <a:extLst>
              <a:ext uri="{FF2B5EF4-FFF2-40B4-BE49-F238E27FC236}">
                <a16:creationId xmlns:a16="http://schemas.microsoft.com/office/drawing/2014/main" id="{8A170D78-0432-4390-B7CC-16F2701CAA09}"/>
              </a:ext>
            </a:extLst>
          </p:cNvPr>
          <p:cNvSpPr txBox="1"/>
          <p:nvPr/>
        </p:nvSpPr>
        <p:spPr>
          <a:xfrm rot="20754366">
            <a:off x="61742" y="266700"/>
            <a:ext cx="939800" cy="461665"/>
          </a:xfrm>
          <a:prstGeom prst="rect">
            <a:avLst/>
          </a:prstGeom>
          <a:solidFill>
            <a:schemeClr val="bg1">
              <a:lumMod val="95000"/>
            </a:schemeClr>
          </a:solidFill>
          <a:ln w="38100">
            <a:solidFill>
              <a:srgbClr val="FF0000"/>
            </a:solidFill>
            <a:prstDash val="sysDash"/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NEU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3B7E3B70-D10C-4789-AA94-20AFC9E8A2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113" y="835843"/>
            <a:ext cx="7920000" cy="2169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261219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/>
          <p:cNvSpPr txBox="1"/>
          <p:nvPr/>
        </p:nvSpPr>
        <p:spPr>
          <a:xfrm>
            <a:off x="1" y="908050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400" b="1" dirty="0">
                <a:latin typeface="Arial" pitchFamily="34" charset="0"/>
                <a:cs typeface="Arial" pitchFamily="34" charset="0"/>
              </a:rPr>
              <a:t>Peugeot</a:t>
            </a:r>
          </a:p>
        </p:txBody>
      </p:sp>
    </p:spTree>
    <p:extLst>
      <p:ext uri="{BB962C8B-B14F-4D97-AF65-F5344CB8AC3E}">
        <p14:creationId xmlns:p14="http://schemas.microsoft.com/office/powerpoint/2010/main" val="2015610813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C98A12-270E-9FE2-B93C-4BDE51257A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oup 3">
            <a:extLst>
              <a:ext uri="{FF2B5EF4-FFF2-40B4-BE49-F238E27FC236}">
                <a16:creationId xmlns:a16="http://schemas.microsoft.com/office/drawing/2014/main" id="{04545FCD-64A7-9D0D-0983-E79E48F43EE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57431133"/>
              </p:ext>
            </p:extLst>
          </p:nvPr>
        </p:nvGraphicFramePr>
        <p:xfrm>
          <a:off x="900113" y="5229200"/>
          <a:ext cx="7740000" cy="940320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15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1663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URL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Marke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Produkt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Maßnahme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Preis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4016">
                <a:tc gridSpan="5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0328"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sng" strike="noStrike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hlinkClick r:id="rId2"/>
                        </a:rPr>
                        <a:t>www</a:t>
                      </a:r>
                      <a:endParaRPr lang="de-DE" sz="1000" b="0" i="0" u="sng" strike="noStrike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sng" strike="noStrike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hlinkClick r:id="rId3"/>
                        </a:rPr>
                        <a:t>URL</a:t>
                      </a:r>
                      <a:endParaRPr lang="de-DE" sz="1000" b="0" i="0" u="sng" strike="noStrike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Peugeot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Service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 dirty="0">
                          <a:effectLst/>
                          <a:latin typeface="Arial" panose="020B0604020202020204" pitchFamily="34" charset="0"/>
                        </a:rPr>
                        <a:t>5-Plus Service für Fahrzeuge ab 5 Jahre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3" name="Grafik 2">
            <a:extLst>
              <a:ext uri="{FF2B5EF4-FFF2-40B4-BE49-F238E27FC236}">
                <a16:creationId xmlns:a16="http://schemas.microsoft.com/office/drawing/2014/main" id="{6692E694-E993-48B6-868D-B32EB1283F2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908050"/>
            <a:ext cx="7920000" cy="2686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1423706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DE0CCF-2C5B-19CC-B68B-2A9277695B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oup 3">
            <a:extLst>
              <a:ext uri="{FF2B5EF4-FFF2-40B4-BE49-F238E27FC236}">
                <a16:creationId xmlns:a16="http://schemas.microsoft.com/office/drawing/2014/main" id="{85C467A3-45F7-3303-1B9A-6E9F0AE0003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45336847"/>
              </p:ext>
            </p:extLst>
          </p:nvPr>
        </p:nvGraphicFramePr>
        <p:xfrm>
          <a:off x="900113" y="5229225"/>
          <a:ext cx="7740000" cy="792088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15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1663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URL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Marke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Produkt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Maßnahme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Preis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4016">
                <a:tc gridSpan="5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2096"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sng" strike="noStrike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hlinkClick r:id="rId2"/>
                        </a:rPr>
                        <a:t>URL</a:t>
                      </a:r>
                      <a:endParaRPr lang="de-DE" sz="1000" b="0" i="0" u="sng" strike="noStrike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Peugeot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Check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Klimaanlagen-Check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 dirty="0">
                          <a:effectLst/>
                          <a:latin typeface="Arial" panose="020B0604020202020204" pitchFamily="34" charset="0"/>
                        </a:rPr>
                        <a:t>€ 64,90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4" name="Textfeld 3">
            <a:extLst>
              <a:ext uri="{FF2B5EF4-FFF2-40B4-BE49-F238E27FC236}">
                <a16:creationId xmlns:a16="http://schemas.microsoft.com/office/drawing/2014/main" id="{C27903B6-726A-4FD5-A354-954AF6AA7489}"/>
              </a:ext>
            </a:extLst>
          </p:cNvPr>
          <p:cNvSpPr txBox="1"/>
          <p:nvPr/>
        </p:nvSpPr>
        <p:spPr>
          <a:xfrm rot="20754366">
            <a:off x="61742" y="266700"/>
            <a:ext cx="939800" cy="461665"/>
          </a:xfrm>
          <a:prstGeom prst="rect">
            <a:avLst/>
          </a:prstGeom>
          <a:solidFill>
            <a:schemeClr val="bg1">
              <a:lumMod val="95000"/>
            </a:schemeClr>
          </a:solidFill>
          <a:ln w="38100">
            <a:solidFill>
              <a:srgbClr val="FF0000"/>
            </a:solidFill>
            <a:prstDash val="sysDash"/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NEU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B1F7796C-ED66-4A83-8D14-ECBBA5D5926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835843"/>
            <a:ext cx="7920000" cy="2697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4874542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/>
          <p:cNvSpPr txBox="1"/>
          <p:nvPr/>
        </p:nvSpPr>
        <p:spPr>
          <a:xfrm>
            <a:off x="1" y="908050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400" b="1" dirty="0">
                <a:latin typeface="Arial" pitchFamily="34" charset="0"/>
                <a:cs typeface="Arial" pitchFamily="34" charset="0"/>
              </a:rPr>
              <a:t>Renault</a:t>
            </a:r>
          </a:p>
        </p:txBody>
      </p:sp>
    </p:spTree>
    <p:extLst>
      <p:ext uri="{BB962C8B-B14F-4D97-AF65-F5344CB8AC3E}">
        <p14:creationId xmlns:p14="http://schemas.microsoft.com/office/powerpoint/2010/main" val="3035303499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oup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59404945"/>
              </p:ext>
            </p:extLst>
          </p:nvPr>
        </p:nvGraphicFramePr>
        <p:xfrm>
          <a:off x="900113" y="5229200"/>
          <a:ext cx="7740000" cy="940320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15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1663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URL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Marke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Produkt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Maßnahme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Preis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4016">
                <a:tc gridSpan="5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0328"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sng" strike="noStrike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hlinkClick r:id="rId2"/>
                        </a:rPr>
                        <a:t>URL</a:t>
                      </a:r>
                      <a:endParaRPr lang="de-DE" sz="1000" b="0" i="0" u="sng" strike="noStrike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Renault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Service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bis € 60,- Rabatt beim Bremsen-Service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 dirty="0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7" name="Textfeld 6">
            <a:extLst>
              <a:ext uri="{FF2B5EF4-FFF2-40B4-BE49-F238E27FC236}">
                <a16:creationId xmlns:a16="http://schemas.microsoft.com/office/drawing/2014/main" id="{0DEF71EC-90ED-44FD-B50A-E50813D0148E}"/>
              </a:ext>
            </a:extLst>
          </p:cNvPr>
          <p:cNvSpPr txBox="1"/>
          <p:nvPr/>
        </p:nvSpPr>
        <p:spPr>
          <a:xfrm rot="20754366">
            <a:off x="61742" y="266700"/>
            <a:ext cx="939800" cy="461665"/>
          </a:xfrm>
          <a:prstGeom prst="rect">
            <a:avLst/>
          </a:prstGeom>
          <a:solidFill>
            <a:schemeClr val="bg1">
              <a:lumMod val="95000"/>
            </a:schemeClr>
          </a:solidFill>
          <a:ln w="38100">
            <a:solidFill>
              <a:srgbClr val="FF0000"/>
            </a:solidFill>
            <a:prstDash val="sysDash"/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NEU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4BB36FE2-7C68-4CB6-A14F-5B8BD2E2CC2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113" y="936981"/>
            <a:ext cx="7596000" cy="2918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415289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oup 3"/>
          <p:cNvGraphicFramePr>
            <a:graphicFrameLocks noGrp="1"/>
          </p:cNvGraphicFramePr>
          <p:nvPr/>
        </p:nvGraphicFramePr>
        <p:xfrm>
          <a:off x="900113" y="5229200"/>
          <a:ext cx="7740000" cy="940320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15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1663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URL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Marke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Produkt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Maßnahme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Preis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4016">
                <a:tc gridSpan="5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0328"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sng" strike="noStrike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hlinkClick r:id="rId2"/>
                        </a:rPr>
                        <a:t>URL</a:t>
                      </a:r>
                      <a:endParaRPr lang="de-DE" sz="1000" b="0" i="0" u="sng" strike="noStrike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Renault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Zubehör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€ 75,- Zubehör-Gutschein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 dirty="0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3" name="Grafik 2">
            <a:extLst>
              <a:ext uri="{FF2B5EF4-FFF2-40B4-BE49-F238E27FC236}">
                <a16:creationId xmlns:a16="http://schemas.microsoft.com/office/drawing/2014/main" id="{03B3140E-78BE-4251-8215-92F0F67588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836712"/>
            <a:ext cx="7524000" cy="3734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1990494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oup 3"/>
          <p:cNvGraphicFramePr>
            <a:graphicFrameLocks noGrp="1"/>
          </p:cNvGraphicFramePr>
          <p:nvPr/>
        </p:nvGraphicFramePr>
        <p:xfrm>
          <a:off x="900113" y="5229200"/>
          <a:ext cx="7740000" cy="996717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15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1663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URL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Marke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Produkt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Maßnahme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Preis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4016">
                <a:tc gridSpan="5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0328"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sng" strike="noStrike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hlinkClick r:id="rId2"/>
                        </a:rPr>
                        <a:t>URL</a:t>
                      </a:r>
                      <a:endParaRPr lang="de-DE" sz="1000" b="0" i="0" u="sng" strike="noStrike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Renault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Teile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Renault Advantage Teile für Fahrzeuge älter als 4 Jahre, 20 % Ersparnis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 dirty="0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4" name="Grafik 3">
            <a:extLst>
              <a:ext uri="{FF2B5EF4-FFF2-40B4-BE49-F238E27FC236}">
                <a16:creationId xmlns:a16="http://schemas.microsoft.com/office/drawing/2014/main" id="{DF4BE666-8451-0F8C-A4A1-E39A30A6161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113" y="908050"/>
            <a:ext cx="7920000" cy="3065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2118635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ECE11B-7816-C8FE-A75B-362D0F1B5E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oup 3">
            <a:extLst>
              <a:ext uri="{FF2B5EF4-FFF2-40B4-BE49-F238E27FC236}">
                <a16:creationId xmlns:a16="http://schemas.microsoft.com/office/drawing/2014/main" id="{B4F01BE7-2F96-A1C6-E12A-2C81B3469A4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63809656"/>
              </p:ext>
            </p:extLst>
          </p:nvPr>
        </p:nvGraphicFramePr>
        <p:xfrm>
          <a:off x="900113" y="5229200"/>
          <a:ext cx="7740000" cy="940320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15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1663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URL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Marke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Produkt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Maßnahme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Preis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4016">
                <a:tc gridSpan="5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0328"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sng" strike="noStrike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hlinkClick r:id="rId2"/>
                        </a:rPr>
                        <a:t>URL</a:t>
                      </a:r>
                      <a:endParaRPr lang="de-DE" sz="1000" b="0" i="0" u="sng" strike="noStrike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Renault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Teile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Wieder aufbereitete Teile mit Ersparnis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 dirty="0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6" name="Grafik 5">
            <a:extLst>
              <a:ext uri="{FF2B5EF4-FFF2-40B4-BE49-F238E27FC236}">
                <a16:creationId xmlns:a16="http://schemas.microsoft.com/office/drawing/2014/main" id="{C5598D8F-F940-EFDE-CCFB-BE33D179C51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113" y="920944"/>
            <a:ext cx="7380000" cy="370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02465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699DE1-F4EF-E63E-32AD-97F96CD100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oup 3">
            <a:extLst>
              <a:ext uri="{FF2B5EF4-FFF2-40B4-BE49-F238E27FC236}">
                <a16:creationId xmlns:a16="http://schemas.microsoft.com/office/drawing/2014/main" id="{0D4A2A66-4B66-E8A3-6E22-5AB21B89686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81546338"/>
              </p:ext>
            </p:extLst>
          </p:nvPr>
        </p:nvGraphicFramePr>
        <p:xfrm>
          <a:off x="900113" y="5229200"/>
          <a:ext cx="7740000" cy="940320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15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1663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URL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Marke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Produkt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Maßnahme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Preis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4016">
                <a:tc gridSpan="5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0328"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de-DE" sz="1000" b="0" i="0" u="sng" strike="noStrike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hlinkClick r:id="rId2"/>
                        </a:rPr>
                        <a:t>URL</a:t>
                      </a:r>
                      <a:endParaRPr lang="de-DE" sz="1000" b="0" i="0" u="sng" strike="noStrike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Audi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Teile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Austauschteile mit Ersparnis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de-DE" sz="1000" b="0" i="0" u="none" strike="noStrike" dirty="0">
                          <a:effectLst/>
                          <a:latin typeface="Arial" panose="020B0604020202020204" pitchFamily="34" charset="0"/>
                        </a:rPr>
                        <a:t>€ 0,00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4" name="Grafik 3">
            <a:extLst>
              <a:ext uri="{FF2B5EF4-FFF2-40B4-BE49-F238E27FC236}">
                <a16:creationId xmlns:a16="http://schemas.microsoft.com/office/drawing/2014/main" id="{0E6CC267-92BB-8230-FA9E-05CD4B0681F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113" y="908074"/>
            <a:ext cx="4788000" cy="3795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9128918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/>
          <p:cNvSpPr txBox="1"/>
          <p:nvPr/>
        </p:nvSpPr>
        <p:spPr>
          <a:xfrm>
            <a:off x="1" y="908050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400" b="1" dirty="0">
                <a:latin typeface="Arial" pitchFamily="34" charset="0"/>
                <a:cs typeface="Arial" pitchFamily="34" charset="0"/>
              </a:rPr>
              <a:t>Seat</a:t>
            </a:r>
          </a:p>
        </p:txBody>
      </p:sp>
    </p:spTree>
    <p:extLst>
      <p:ext uri="{BB962C8B-B14F-4D97-AF65-F5344CB8AC3E}">
        <p14:creationId xmlns:p14="http://schemas.microsoft.com/office/powerpoint/2010/main" val="2850585553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98070F-97F3-E043-4216-F20886AF5D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oup 3">
            <a:extLst>
              <a:ext uri="{FF2B5EF4-FFF2-40B4-BE49-F238E27FC236}">
                <a16:creationId xmlns:a16="http://schemas.microsoft.com/office/drawing/2014/main" id="{02759CA4-3845-25D7-0D96-13E430DFE930}"/>
              </a:ext>
            </a:extLst>
          </p:cNvPr>
          <p:cNvGraphicFramePr>
            <a:graphicFrameLocks noGrp="1"/>
          </p:cNvGraphicFramePr>
          <p:nvPr/>
        </p:nvGraphicFramePr>
        <p:xfrm>
          <a:off x="900113" y="5229200"/>
          <a:ext cx="7740000" cy="940320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15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1663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URL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Marke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Produkt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Maßnahme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Preis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4016">
                <a:tc gridSpan="5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0328"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sng" strike="noStrike">
                          <a:solidFill>
                            <a:srgbClr val="0000FF"/>
                          </a:solidFill>
                          <a:effectLst/>
                          <a:latin typeface="Arial"/>
                          <a:hlinkClick r:id="rId2"/>
                        </a:rPr>
                        <a:t>URL</a:t>
                      </a:r>
                      <a:endParaRPr lang="de-DE" sz="1000" b="0" i="0" u="sng" strike="noStrike">
                        <a:solidFill>
                          <a:srgbClr val="0000FF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/>
                        </a:rPr>
                        <a:t>Seat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/>
                        </a:rPr>
                        <a:t>Teile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/>
                        </a:rPr>
                        <a:t>Economy-Teile für Fahrzeuge ab 4 Jahre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 dirty="0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23554" name="Picture 2" descr="D:\Büro\Dreamweaver\2023\07 Juli\Service\Service_Internet\S_Seat_2.jpg">
            <a:extLst>
              <a:ext uri="{FF2B5EF4-FFF2-40B4-BE49-F238E27FC236}">
                <a16:creationId xmlns:a16="http://schemas.microsoft.com/office/drawing/2014/main" id="{06D651BE-D6E9-5ECF-A735-D0A352ECEB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037" y="908050"/>
            <a:ext cx="7920000" cy="29378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905167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oup 3"/>
          <p:cNvGraphicFramePr>
            <a:graphicFrameLocks noGrp="1"/>
          </p:cNvGraphicFramePr>
          <p:nvPr/>
        </p:nvGraphicFramePr>
        <p:xfrm>
          <a:off x="900113" y="5229200"/>
          <a:ext cx="7740000" cy="940320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15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1663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URL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Marke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Produkt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Maßnahme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Preis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4016">
                <a:tc gridSpan="5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0328"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sng" strike="noStrike">
                          <a:solidFill>
                            <a:srgbClr val="0000FF"/>
                          </a:solidFill>
                          <a:effectLst/>
                          <a:latin typeface="Arial"/>
                          <a:hlinkClick r:id="rId2"/>
                        </a:rPr>
                        <a:t>URL</a:t>
                      </a:r>
                      <a:endParaRPr lang="de-DE" sz="1000" b="0" i="0" u="sng" strike="noStrike">
                        <a:solidFill>
                          <a:srgbClr val="0000FF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/>
                        </a:rPr>
                        <a:t>Seat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/>
                        </a:rPr>
                        <a:t>Teile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/>
                        </a:rPr>
                        <a:t>Austauschteile mit 40 % Ersparnis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 dirty="0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24578" name="Picture 2" descr="D:\Büro\Dreamweaver\2023\07 Juli\Service\Service_Internet\S_Seat_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9153" y="885577"/>
            <a:ext cx="7920000" cy="3155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72912150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84AB2D-3402-D7E6-AF96-21A0918F5A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oup 3">
            <a:extLst>
              <a:ext uri="{FF2B5EF4-FFF2-40B4-BE49-F238E27FC236}">
                <a16:creationId xmlns:a16="http://schemas.microsoft.com/office/drawing/2014/main" id="{500759B3-6E3F-3B57-FCD0-B228D9E15E9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8706153"/>
              </p:ext>
            </p:extLst>
          </p:nvPr>
        </p:nvGraphicFramePr>
        <p:xfrm>
          <a:off x="900113" y="5229200"/>
          <a:ext cx="7740000" cy="996717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15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1663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URL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Marke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Produkt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Maßnahme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Preis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4016">
                <a:tc gridSpan="5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0328"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de-DE" sz="1000" b="0" i="0" u="sng" strike="noStrike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hlinkClick r:id="rId2"/>
                        </a:rPr>
                        <a:t>URL</a:t>
                      </a:r>
                      <a:endParaRPr lang="de-DE" sz="1000" b="0" i="0" u="sng" strike="noStrike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Seat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Teile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15 % Preisvorteil auf Originalteile für Fz ab 4 Jahre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de-DE" sz="1000" b="0" i="0" u="none" strike="noStrike" dirty="0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3" name="Grafik 2">
            <a:extLst>
              <a:ext uri="{FF2B5EF4-FFF2-40B4-BE49-F238E27FC236}">
                <a16:creationId xmlns:a16="http://schemas.microsoft.com/office/drawing/2014/main" id="{993F04B5-40E2-B52A-3E90-752ED359E1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113" y="908062"/>
            <a:ext cx="7848000" cy="2756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8072375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84AB2D-3402-D7E6-AF96-21A0918F5A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oup 3">
            <a:extLst>
              <a:ext uri="{FF2B5EF4-FFF2-40B4-BE49-F238E27FC236}">
                <a16:creationId xmlns:a16="http://schemas.microsoft.com/office/drawing/2014/main" id="{500759B3-6E3F-3B57-FCD0-B228D9E15E9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19099716"/>
              </p:ext>
            </p:extLst>
          </p:nvPr>
        </p:nvGraphicFramePr>
        <p:xfrm>
          <a:off x="900113" y="5229200"/>
          <a:ext cx="7740000" cy="940320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15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1663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URL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Marke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Produkt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Maßnahme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Preis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4016">
                <a:tc gridSpan="5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0328"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sng" strike="noStrike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hlinkClick r:id="rId2"/>
                        </a:rPr>
                        <a:t>URL</a:t>
                      </a:r>
                      <a:endParaRPr lang="de-DE" sz="1000" b="0" i="0" u="sng" strike="noStrike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Seat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Check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Klima-Check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 dirty="0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4" name="Textfeld 3">
            <a:extLst>
              <a:ext uri="{FF2B5EF4-FFF2-40B4-BE49-F238E27FC236}">
                <a16:creationId xmlns:a16="http://schemas.microsoft.com/office/drawing/2014/main" id="{E726B8F2-DCA4-42BF-AE01-43A836D8CC81}"/>
              </a:ext>
            </a:extLst>
          </p:cNvPr>
          <p:cNvSpPr txBox="1"/>
          <p:nvPr/>
        </p:nvSpPr>
        <p:spPr>
          <a:xfrm rot="20754366">
            <a:off x="61742" y="266700"/>
            <a:ext cx="939800" cy="461665"/>
          </a:xfrm>
          <a:prstGeom prst="rect">
            <a:avLst/>
          </a:prstGeom>
          <a:solidFill>
            <a:schemeClr val="bg1">
              <a:lumMod val="95000"/>
            </a:schemeClr>
          </a:solidFill>
          <a:ln w="38100">
            <a:solidFill>
              <a:srgbClr val="FF0000"/>
            </a:solidFill>
            <a:prstDash val="sysDash"/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NEU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68AF676F-1D98-430E-8D78-604F1E4E44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113" y="908050"/>
            <a:ext cx="3096000" cy="3799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6898786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/>
          <p:cNvSpPr txBox="1"/>
          <p:nvPr/>
        </p:nvSpPr>
        <p:spPr>
          <a:xfrm>
            <a:off x="1" y="908050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400" b="1" dirty="0">
                <a:latin typeface="Arial" pitchFamily="34" charset="0"/>
                <a:cs typeface="Arial" pitchFamily="34" charset="0"/>
              </a:rPr>
              <a:t>Skoda</a:t>
            </a:r>
          </a:p>
        </p:txBody>
      </p:sp>
    </p:spTree>
    <p:extLst>
      <p:ext uri="{BB962C8B-B14F-4D97-AF65-F5344CB8AC3E}">
        <p14:creationId xmlns:p14="http://schemas.microsoft.com/office/powerpoint/2010/main" val="2945637024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oup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84786374"/>
              </p:ext>
            </p:extLst>
          </p:nvPr>
        </p:nvGraphicFramePr>
        <p:xfrm>
          <a:off x="900113" y="5229200"/>
          <a:ext cx="7740000" cy="630957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15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1663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URL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Marke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Produkt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Maßnahme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Preis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4016"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sng" strike="noStrike">
                          <a:solidFill>
                            <a:srgbClr val="0000FF"/>
                          </a:solidFill>
                          <a:effectLst/>
                          <a:latin typeface="Arial"/>
                          <a:hlinkClick r:id="rId2"/>
                        </a:rPr>
                        <a:t>URL</a:t>
                      </a:r>
                      <a:endParaRPr lang="de-DE" sz="1000" b="0" i="0" u="sng" strike="noStrike">
                        <a:solidFill>
                          <a:srgbClr val="0000FF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/>
                        </a:rPr>
                        <a:t>Skoda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/>
                        </a:rPr>
                        <a:t>Teile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/>
                        </a:rPr>
                        <a:t>Economyteile mit Ersparnis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 dirty="0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3" name="Grafik 2">
            <a:extLst>
              <a:ext uri="{FF2B5EF4-FFF2-40B4-BE49-F238E27FC236}">
                <a16:creationId xmlns:a16="http://schemas.microsoft.com/office/drawing/2014/main" id="{E5A5B93E-7BBD-CBA1-17AF-F290A31B8AA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113" y="912909"/>
            <a:ext cx="7560000" cy="3913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095692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044924-87ED-41BC-62C6-F8B0B3949E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oup 3">
            <a:extLst>
              <a:ext uri="{FF2B5EF4-FFF2-40B4-BE49-F238E27FC236}">
                <a16:creationId xmlns:a16="http://schemas.microsoft.com/office/drawing/2014/main" id="{05C4E50D-6014-6B0A-E19C-53C7D38A8AE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38550739"/>
              </p:ext>
            </p:extLst>
          </p:nvPr>
        </p:nvGraphicFramePr>
        <p:xfrm>
          <a:off x="900113" y="5229200"/>
          <a:ext cx="7740000" cy="630957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15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1663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URL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Marke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Produkt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Maßnahme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Preis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4016"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sng" strike="noStrike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hlinkClick r:id="rId2"/>
                        </a:rPr>
                        <a:t>URL</a:t>
                      </a:r>
                      <a:endParaRPr lang="de-DE" sz="1000" b="0" i="0" u="sng" strike="noStrike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Skoda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Teile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Horum-Teile mit Ersparnis für Fz ab 4 Jahre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 dirty="0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7" name="Grafik 6">
            <a:extLst>
              <a:ext uri="{FF2B5EF4-FFF2-40B4-BE49-F238E27FC236}">
                <a16:creationId xmlns:a16="http://schemas.microsoft.com/office/drawing/2014/main" id="{4AE7BF3A-5CD9-4BA1-B17D-BE7114CCCE9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908050"/>
            <a:ext cx="3924000" cy="3930752"/>
          </a:xfrm>
          <a:prstGeom prst="rect">
            <a:avLst/>
          </a:prstGeom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B49E5F96-BF48-45AA-A678-561A9BC5CDCD}"/>
              </a:ext>
            </a:extLst>
          </p:cNvPr>
          <p:cNvSpPr txBox="1"/>
          <p:nvPr/>
        </p:nvSpPr>
        <p:spPr>
          <a:xfrm rot="20754366">
            <a:off x="61742" y="266700"/>
            <a:ext cx="939800" cy="461665"/>
          </a:xfrm>
          <a:prstGeom prst="rect">
            <a:avLst/>
          </a:prstGeom>
          <a:solidFill>
            <a:schemeClr val="bg1">
              <a:lumMod val="95000"/>
            </a:schemeClr>
          </a:solidFill>
          <a:ln w="38100">
            <a:solidFill>
              <a:srgbClr val="FF0000"/>
            </a:solidFill>
            <a:prstDash val="sysDash"/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NEU</a:t>
            </a:r>
          </a:p>
        </p:txBody>
      </p:sp>
    </p:spTree>
    <p:extLst>
      <p:ext uri="{BB962C8B-B14F-4D97-AF65-F5344CB8AC3E}">
        <p14:creationId xmlns:p14="http://schemas.microsoft.com/office/powerpoint/2010/main" val="385227888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485A6C-AF4F-D034-280A-C64F644A10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oup 3">
            <a:extLst>
              <a:ext uri="{FF2B5EF4-FFF2-40B4-BE49-F238E27FC236}">
                <a16:creationId xmlns:a16="http://schemas.microsoft.com/office/drawing/2014/main" id="{D4248538-4F3B-44AC-133A-171CA6A6974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97756913"/>
              </p:ext>
            </p:extLst>
          </p:nvPr>
        </p:nvGraphicFramePr>
        <p:xfrm>
          <a:off x="900113" y="5229200"/>
          <a:ext cx="7740000" cy="630957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15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1663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URL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Marke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Produkt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Maßnahme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Preis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4016"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sng" strike="noStrike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hlinkClick r:id="rId2"/>
                        </a:rPr>
                        <a:t>URL</a:t>
                      </a:r>
                      <a:endParaRPr lang="de-DE" sz="1000" b="0" i="0" u="sng" strike="noStrike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Skoda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Teile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2 % Teilerabatt pro Jahr des Fz-Alters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 dirty="0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3" name="Grafik 2">
            <a:extLst>
              <a:ext uri="{FF2B5EF4-FFF2-40B4-BE49-F238E27FC236}">
                <a16:creationId xmlns:a16="http://schemas.microsoft.com/office/drawing/2014/main" id="{C478854C-A4ED-466A-9FAB-233409C24A3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113" y="908079"/>
            <a:ext cx="5832000" cy="4027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326709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044924-87ED-41BC-62C6-F8B0B3949E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oup 3">
            <a:extLst>
              <a:ext uri="{FF2B5EF4-FFF2-40B4-BE49-F238E27FC236}">
                <a16:creationId xmlns:a16="http://schemas.microsoft.com/office/drawing/2014/main" id="{05C4E50D-6014-6B0A-E19C-53C7D38A8AE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79442171"/>
              </p:ext>
            </p:extLst>
          </p:nvPr>
        </p:nvGraphicFramePr>
        <p:xfrm>
          <a:off x="900113" y="5229200"/>
          <a:ext cx="7740000" cy="478557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15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1663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URL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Marke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Produkt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Maßnahme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Preis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4016"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sng" strike="noStrike" dirty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hlinkClick r:id="rId2"/>
                        </a:rPr>
                        <a:t>URL</a:t>
                      </a:r>
                      <a:endParaRPr lang="de-DE" sz="1000" b="0" i="0" u="sng" strike="noStrike" dirty="0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Skoda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Check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Urlaubs-Check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 dirty="0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8" name="Textfeld 7">
            <a:extLst>
              <a:ext uri="{FF2B5EF4-FFF2-40B4-BE49-F238E27FC236}">
                <a16:creationId xmlns:a16="http://schemas.microsoft.com/office/drawing/2014/main" id="{B49E5F96-BF48-45AA-A678-561A9BC5CDCD}"/>
              </a:ext>
            </a:extLst>
          </p:cNvPr>
          <p:cNvSpPr txBox="1"/>
          <p:nvPr/>
        </p:nvSpPr>
        <p:spPr>
          <a:xfrm rot="20754366">
            <a:off x="61742" y="266700"/>
            <a:ext cx="939800" cy="461665"/>
          </a:xfrm>
          <a:prstGeom prst="rect">
            <a:avLst/>
          </a:prstGeom>
          <a:solidFill>
            <a:schemeClr val="bg1">
              <a:lumMod val="95000"/>
            </a:schemeClr>
          </a:solidFill>
          <a:ln w="38100">
            <a:solidFill>
              <a:srgbClr val="FF0000"/>
            </a:solidFill>
            <a:prstDash val="sysDash"/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NEU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16CF8AD4-1D7C-4432-8CC9-2E90699F8A3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113" y="908063"/>
            <a:ext cx="5292000" cy="3908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09305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/>
          <p:cNvSpPr txBox="1"/>
          <p:nvPr/>
        </p:nvSpPr>
        <p:spPr>
          <a:xfrm>
            <a:off x="1" y="908050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400" b="1" dirty="0">
                <a:latin typeface="Arial" pitchFamily="34" charset="0"/>
                <a:cs typeface="Arial" pitchFamily="34" charset="0"/>
              </a:rPr>
              <a:t>BMW</a:t>
            </a:r>
          </a:p>
        </p:txBody>
      </p:sp>
    </p:spTree>
    <p:extLst>
      <p:ext uri="{BB962C8B-B14F-4D97-AF65-F5344CB8AC3E}">
        <p14:creationId xmlns:p14="http://schemas.microsoft.com/office/powerpoint/2010/main" val="4273792416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044924-87ED-41BC-62C6-F8B0B3949E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oup 3">
            <a:extLst>
              <a:ext uri="{FF2B5EF4-FFF2-40B4-BE49-F238E27FC236}">
                <a16:creationId xmlns:a16="http://schemas.microsoft.com/office/drawing/2014/main" id="{05C4E50D-6014-6B0A-E19C-53C7D38A8AE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71197168"/>
              </p:ext>
            </p:extLst>
          </p:nvPr>
        </p:nvGraphicFramePr>
        <p:xfrm>
          <a:off x="900113" y="5229200"/>
          <a:ext cx="7740000" cy="478557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15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1663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URL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Marke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Produkt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Maßnahme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Preis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4016"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sng" strike="noStrike" dirty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hlinkClick r:id="rId2"/>
                        </a:rPr>
                        <a:t>URL</a:t>
                      </a:r>
                      <a:endParaRPr lang="de-DE" sz="1000" b="0" i="0" u="sng" strike="noStrike" dirty="0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Skoda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Check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Klimaanlagen-Check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 dirty="0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8" name="Textfeld 7">
            <a:extLst>
              <a:ext uri="{FF2B5EF4-FFF2-40B4-BE49-F238E27FC236}">
                <a16:creationId xmlns:a16="http://schemas.microsoft.com/office/drawing/2014/main" id="{B49E5F96-BF48-45AA-A678-561A9BC5CDCD}"/>
              </a:ext>
            </a:extLst>
          </p:cNvPr>
          <p:cNvSpPr txBox="1"/>
          <p:nvPr/>
        </p:nvSpPr>
        <p:spPr>
          <a:xfrm rot="20754366">
            <a:off x="61742" y="266700"/>
            <a:ext cx="939800" cy="461665"/>
          </a:xfrm>
          <a:prstGeom prst="rect">
            <a:avLst/>
          </a:prstGeom>
          <a:solidFill>
            <a:schemeClr val="bg1">
              <a:lumMod val="95000"/>
            </a:schemeClr>
          </a:solidFill>
          <a:ln w="38100">
            <a:solidFill>
              <a:srgbClr val="FF0000"/>
            </a:solidFill>
            <a:prstDash val="sysDash"/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NEU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5A55EAA9-1106-4F40-B3DF-804502AC3BC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897" y="908057"/>
            <a:ext cx="5256000" cy="3998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2907597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044924-87ED-41BC-62C6-F8B0B3949E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oup 3">
            <a:extLst>
              <a:ext uri="{FF2B5EF4-FFF2-40B4-BE49-F238E27FC236}">
                <a16:creationId xmlns:a16="http://schemas.microsoft.com/office/drawing/2014/main" id="{05C4E50D-6014-6B0A-E19C-53C7D38A8AE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63837931"/>
              </p:ext>
            </p:extLst>
          </p:nvPr>
        </p:nvGraphicFramePr>
        <p:xfrm>
          <a:off x="900113" y="5229200"/>
          <a:ext cx="7740000" cy="630957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15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1663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URL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Marke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Produkt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Maßnahme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Preis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4016"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sng" strike="noStrike" dirty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hlinkClick r:id="rId2"/>
                        </a:rPr>
                        <a:t>URL</a:t>
                      </a:r>
                      <a:endParaRPr lang="de-DE" sz="1000" b="0" i="0" u="sng" strike="noStrike" dirty="0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Skoda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Transport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Fahrradträger AHK, für 2 Fahrräder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 dirty="0">
                          <a:effectLst/>
                          <a:latin typeface="Arial" panose="020B0604020202020204" pitchFamily="34" charset="0"/>
                        </a:rPr>
                        <a:t>€ 749,00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8" name="Textfeld 7">
            <a:extLst>
              <a:ext uri="{FF2B5EF4-FFF2-40B4-BE49-F238E27FC236}">
                <a16:creationId xmlns:a16="http://schemas.microsoft.com/office/drawing/2014/main" id="{B49E5F96-BF48-45AA-A678-561A9BC5CDCD}"/>
              </a:ext>
            </a:extLst>
          </p:cNvPr>
          <p:cNvSpPr txBox="1"/>
          <p:nvPr/>
        </p:nvSpPr>
        <p:spPr>
          <a:xfrm rot="20754366">
            <a:off x="61742" y="266700"/>
            <a:ext cx="939800" cy="461665"/>
          </a:xfrm>
          <a:prstGeom prst="rect">
            <a:avLst/>
          </a:prstGeom>
          <a:solidFill>
            <a:schemeClr val="bg1">
              <a:lumMod val="95000"/>
            </a:schemeClr>
          </a:solidFill>
          <a:ln w="38100">
            <a:solidFill>
              <a:srgbClr val="FF0000"/>
            </a:solidFill>
            <a:prstDash val="sysDash"/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NEU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DCD3CB53-12FF-4C8F-9041-B116C4AF16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113" y="908064"/>
            <a:ext cx="7776000" cy="2678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0220900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044924-87ED-41BC-62C6-F8B0B3949E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oup 3">
            <a:extLst>
              <a:ext uri="{FF2B5EF4-FFF2-40B4-BE49-F238E27FC236}">
                <a16:creationId xmlns:a16="http://schemas.microsoft.com/office/drawing/2014/main" id="{05C4E50D-6014-6B0A-E19C-53C7D38A8AE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30257922"/>
              </p:ext>
            </p:extLst>
          </p:nvPr>
        </p:nvGraphicFramePr>
        <p:xfrm>
          <a:off x="900113" y="5229200"/>
          <a:ext cx="7740000" cy="630957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15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1663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URL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Marke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Produkt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Maßnahme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Preis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4016"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sng" strike="noStrike" dirty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hlinkClick r:id="rId2"/>
                        </a:rPr>
                        <a:t>URL</a:t>
                      </a:r>
                      <a:endParaRPr lang="de-DE" sz="1000" b="0" i="0" u="sng" strike="noStrike" dirty="0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Skoda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Transport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Aufsatz für das 4. Fahrrad für Fahrradträger AHK 3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 dirty="0">
                          <a:effectLst/>
                          <a:latin typeface="Arial" panose="020B0604020202020204" pitchFamily="34" charset="0"/>
                        </a:rPr>
                        <a:t>€ 189,00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8" name="Textfeld 7">
            <a:extLst>
              <a:ext uri="{FF2B5EF4-FFF2-40B4-BE49-F238E27FC236}">
                <a16:creationId xmlns:a16="http://schemas.microsoft.com/office/drawing/2014/main" id="{B49E5F96-BF48-45AA-A678-561A9BC5CDCD}"/>
              </a:ext>
            </a:extLst>
          </p:cNvPr>
          <p:cNvSpPr txBox="1"/>
          <p:nvPr/>
        </p:nvSpPr>
        <p:spPr>
          <a:xfrm rot="20754366">
            <a:off x="61742" y="266700"/>
            <a:ext cx="939800" cy="461665"/>
          </a:xfrm>
          <a:prstGeom prst="rect">
            <a:avLst/>
          </a:prstGeom>
          <a:solidFill>
            <a:schemeClr val="bg1">
              <a:lumMod val="95000"/>
            </a:schemeClr>
          </a:solidFill>
          <a:ln w="38100">
            <a:solidFill>
              <a:srgbClr val="FF0000"/>
            </a:solidFill>
            <a:prstDash val="sysDash"/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NEU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B1AF0413-3BE2-4CA9-8DB8-72F8359C5C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113" y="908062"/>
            <a:ext cx="8244000" cy="3111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3874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044924-87ED-41BC-62C6-F8B0B3949E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oup 3">
            <a:extLst>
              <a:ext uri="{FF2B5EF4-FFF2-40B4-BE49-F238E27FC236}">
                <a16:creationId xmlns:a16="http://schemas.microsoft.com/office/drawing/2014/main" id="{05C4E50D-6014-6B0A-E19C-53C7D38A8AE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8688705"/>
              </p:ext>
            </p:extLst>
          </p:nvPr>
        </p:nvGraphicFramePr>
        <p:xfrm>
          <a:off x="900113" y="5229200"/>
          <a:ext cx="7740000" cy="630957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15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1663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URL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Marke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Produkt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Maßnahme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Preis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4016"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sng" strike="noStrike" dirty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hlinkClick r:id="rId2"/>
                        </a:rPr>
                        <a:t>URL</a:t>
                      </a:r>
                      <a:endParaRPr lang="de-DE" sz="1000" b="0" i="0" u="sng" strike="noStrike" dirty="0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Skoda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Transport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Fahrradträger AHK, für 2 Fahrräder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 dirty="0">
                          <a:effectLst/>
                          <a:latin typeface="Arial" panose="020B0604020202020204" pitchFamily="34" charset="0"/>
                        </a:rPr>
                        <a:t>€ 699,00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8" name="Textfeld 7">
            <a:extLst>
              <a:ext uri="{FF2B5EF4-FFF2-40B4-BE49-F238E27FC236}">
                <a16:creationId xmlns:a16="http://schemas.microsoft.com/office/drawing/2014/main" id="{B49E5F96-BF48-45AA-A678-561A9BC5CDCD}"/>
              </a:ext>
            </a:extLst>
          </p:cNvPr>
          <p:cNvSpPr txBox="1"/>
          <p:nvPr/>
        </p:nvSpPr>
        <p:spPr>
          <a:xfrm rot="20754366">
            <a:off x="61742" y="266700"/>
            <a:ext cx="939800" cy="461665"/>
          </a:xfrm>
          <a:prstGeom prst="rect">
            <a:avLst/>
          </a:prstGeom>
          <a:solidFill>
            <a:schemeClr val="bg1">
              <a:lumMod val="95000"/>
            </a:schemeClr>
          </a:solidFill>
          <a:ln w="38100">
            <a:solidFill>
              <a:srgbClr val="FF0000"/>
            </a:solidFill>
            <a:prstDash val="sysDash"/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NEU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F94C6FB7-DF69-4ED9-B859-16B046B12E9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113" y="908071"/>
            <a:ext cx="7668000" cy="2793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9803856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044924-87ED-41BC-62C6-F8B0B3949E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oup 3">
            <a:extLst>
              <a:ext uri="{FF2B5EF4-FFF2-40B4-BE49-F238E27FC236}">
                <a16:creationId xmlns:a16="http://schemas.microsoft.com/office/drawing/2014/main" id="{05C4E50D-6014-6B0A-E19C-53C7D38A8AE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39000901"/>
              </p:ext>
            </p:extLst>
          </p:nvPr>
        </p:nvGraphicFramePr>
        <p:xfrm>
          <a:off x="900113" y="5229200"/>
          <a:ext cx="7740000" cy="640482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15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1663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URL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Marke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Produkt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Maßnahme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Preis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4016"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sng" strike="noStrike" dirty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hlinkClick r:id="rId2"/>
                        </a:rPr>
                        <a:t>URL</a:t>
                      </a:r>
                      <a:endParaRPr lang="de-DE" sz="1000" b="0" i="0" u="sng" strike="noStrike" dirty="0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Skoda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Transport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Dachbox 380 l, silber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€ 499,00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4016"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sng" strike="noStrike" dirty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hlinkClick r:id="rId2"/>
                        </a:rPr>
                        <a:t>URL</a:t>
                      </a:r>
                      <a:endParaRPr lang="de-DE" sz="1000" b="0" i="0" u="sng" strike="noStrike" dirty="0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Dachbox 380 l, schwarz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 dirty="0">
                          <a:effectLst/>
                          <a:latin typeface="Arial" panose="020B0604020202020204" pitchFamily="34" charset="0"/>
                        </a:rPr>
                        <a:t>€ 549,00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2457143"/>
                  </a:ext>
                </a:extLst>
              </a:tr>
            </a:tbl>
          </a:graphicData>
        </a:graphic>
      </p:graphicFrame>
      <p:sp>
        <p:nvSpPr>
          <p:cNvPr id="8" name="Textfeld 7">
            <a:extLst>
              <a:ext uri="{FF2B5EF4-FFF2-40B4-BE49-F238E27FC236}">
                <a16:creationId xmlns:a16="http://schemas.microsoft.com/office/drawing/2014/main" id="{B49E5F96-BF48-45AA-A678-561A9BC5CDCD}"/>
              </a:ext>
            </a:extLst>
          </p:cNvPr>
          <p:cNvSpPr txBox="1"/>
          <p:nvPr/>
        </p:nvSpPr>
        <p:spPr>
          <a:xfrm rot="20754366">
            <a:off x="61742" y="266700"/>
            <a:ext cx="939800" cy="461665"/>
          </a:xfrm>
          <a:prstGeom prst="rect">
            <a:avLst/>
          </a:prstGeom>
          <a:solidFill>
            <a:schemeClr val="bg1">
              <a:lumMod val="95000"/>
            </a:schemeClr>
          </a:solidFill>
          <a:ln w="38100">
            <a:solidFill>
              <a:srgbClr val="FF0000"/>
            </a:solidFill>
            <a:prstDash val="sysDash"/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NEU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509E870C-04C4-4540-94D7-2B7AD5C5FBF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113" y="908050"/>
            <a:ext cx="7920000" cy="2553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380412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044924-87ED-41BC-62C6-F8B0B3949E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oup 3">
            <a:extLst>
              <a:ext uri="{FF2B5EF4-FFF2-40B4-BE49-F238E27FC236}">
                <a16:creationId xmlns:a16="http://schemas.microsoft.com/office/drawing/2014/main" id="{05C4E50D-6014-6B0A-E19C-53C7D38A8AE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47227018"/>
              </p:ext>
            </p:extLst>
          </p:nvPr>
        </p:nvGraphicFramePr>
        <p:xfrm>
          <a:off x="900113" y="5229200"/>
          <a:ext cx="7740000" cy="478557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15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1663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URL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Marke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Produkt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Maßnahme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Preis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4016"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sng" strike="noStrike" dirty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hlinkClick r:id="rId2"/>
                        </a:rPr>
                        <a:t>URL</a:t>
                      </a:r>
                      <a:endParaRPr lang="de-DE" sz="1000" b="0" i="0" u="sng" strike="noStrike" dirty="0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 dirty="0">
                          <a:effectLst/>
                          <a:latin typeface="Arial" panose="020B0604020202020204" pitchFamily="34" charset="0"/>
                        </a:rPr>
                        <a:t>Skoda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Transport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Dachbox 400 l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 dirty="0">
                          <a:effectLst/>
                          <a:latin typeface="Arial" panose="020B0604020202020204" pitchFamily="34" charset="0"/>
                        </a:rPr>
                        <a:t>€ 779,00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8" name="Textfeld 7">
            <a:extLst>
              <a:ext uri="{FF2B5EF4-FFF2-40B4-BE49-F238E27FC236}">
                <a16:creationId xmlns:a16="http://schemas.microsoft.com/office/drawing/2014/main" id="{B49E5F96-BF48-45AA-A678-561A9BC5CDCD}"/>
              </a:ext>
            </a:extLst>
          </p:cNvPr>
          <p:cNvSpPr txBox="1"/>
          <p:nvPr/>
        </p:nvSpPr>
        <p:spPr>
          <a:xfrm rot="20754366">
            <a:off x="61742" y="266700"/>
            <a:ext cx="939800" cy="461665"/>
          </a:xfrm>
          <a:prstGeom prst="rect">
            <a:avLst/>
          </a:prstGeom>
          <a:solidFill>
            <a:schemeClr val="bg1">
              <a:lumMod val="95000"/>
            </a:schemeClr>
          </a:solidFill>
          <a:ln w="38100">
            <a:solidFill>
              <a:srgbClr val="FF0000"/>
            </a:solidFill>
            <a:prstDash val="sysDash"/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NEU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223FAE6C-4782-45A8-852F-AD3FE840A14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468" y="908051"/>
            <a:ext cx="7920000" cy="2726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9280529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044924-87ED-41BC-62C6-F8B0B3949E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oup 3">
            <a:extLst>
              <a:ext uri="{FF2B5EF4-FFF2-40B4-BE49-F238E27FC236}">
                <a16:creationId xmlns:a16="http://schemas.microsoft.com/office/drawing/2014/main" id="{05C4E50D-6014-6B0A-E19C-53C7D38A8AE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71454785"/>
              </p:ext>
            </p:extLst>
          </p:nvPr>
        </p:nvGraphicFramePr>
        <p:xfrm>
          <a:off x="900113" y="5229200"/>
          <a:ext cx="7740000" cy="783357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15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1663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URL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Marke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Produkt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Maßnahme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Preis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4016"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sng" strike="noStrike" dirty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hlinkClick r:id="rId2"/>
                        </a:rPr>
                        <a:t>URL</a:t>
                      </a:r>
                      <a:endParaRPr lang="de-DE" sz="1000" b="0" i="0" u="sng" strike="noStrike" dirty="0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 dirty="0">
                          <a:effectLst/>
                          <a:latin typeface="Arial" panose="020B0604020202020204" pitchFamily="34" charset="0"/>
                        </a:rPr>
                        <a:t>Skoda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Schutz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Sonnenschutz-Set für die hinteren Seitenscheiben, für Karoq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 dirty="0">
                          <a:effectLst/>
                          <a:latin typeface="Arial" panose="020B0604020202020204" pitchFamily="34" charset="0"/>
                        </a:rPr>
                        <a:t>€ 105,00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8" name="Textfeld 7">
            <a:extLst>
              <a:ext uri="{FF2B5EF4-FFF2-40B4-BE49-F238E27FC236}">
                <a16:creationId xmlns:a16="http://schemas.microsoft.com/office/drawing/2014/main" id="{B49E5F96-BF48-45AA-A678-561A9BC5CDCD}"/>
              </a:ext>
            </a:extLst>
          </p:cNvPr>
          <p:cNvSpPr txBox="1"/>
          <p:nvPr/>
        </p:nvSpPr>
        <p:spPr>
          <a:xfrm rot="20754366">
            <a:off x="61742" y="266700"/>
            <a:ext cx="939800" cy="461665"/>
          </a:xfrm>
          <a:prstGeom prst="rect">
            <a:avLst/>
          </a:prstGeom>
          <a:solidFill>
            <a:schemeClr val="bg1">
              <a:lumMod val="95000"/>
            </a:schemeClr>
          </a:solidFill>
          <a:ln w="38100">
            <a:solidFill>
              <a:srgbClr val="FF0000"/>
            </a:solidFill>
            <a:prstDash val="sysDash"/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NEU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4C8886A0-651E-45D5-A6AA-D47F31DEA82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113" y="908050"/>
            <a:ext cx="7920000" cy="2548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4749149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044924-87ED-41BC-62C6-F8B0B3949E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oup 3">
            <a:extLst>
              <a:ext uri="{FF2B5EF4-FFF2-40B4-BE49-F238E27FC236}">
                <a16:creationId xmlns:a16="http://schemas.microsoft.com/office/drawing/2014/main" id="{05C4E50D-6014-6B0A-E19C-53C7D38A8AE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96511759"/>
              </p:ext>
            </p:extLst>
          </p:nvPr>
        </p:nvGraphicFramePr>
        <p:xfrm>
          <a:off x="900113" y="5229200"/>
          <a:ext cx="7740000" cy="783357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15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1663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URL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Marke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Produkt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Maßnahme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Preis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4016"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sng" strike="noStrike" dirty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hlinkClick r:id="rId2"/>
                        </a:rPr>
                        <a:t>URL</a:t>
                      </a:r>
                      <a:endParaRPr lang="de-DE" sz="1000" b="0" i="0" u="sng" strike="noStrike" dirty="0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Skoda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Schutz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Sonnenschutz-Set für Panoramadach, für Enyaq, für Karoq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 dirty="0">
                          <a:effectLst/>
                          <a:latin typeface="Arial" panose="020B0604020202020204" pitchFamily="34" charset="0"/>
                        </a:rPr>
                        <a:t>€ 185,00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8" name="Textfeld 7">
            <a:extLst>
              <a:ext uri="{FF2B5EF4-FFF2-40B4-BE49-F238E27FC236}">
                <a16:creationId xmlns:a16="http://schemas.microsoft.com/office/drawing/2014/main" id="{B49E5F96-BF48-45AA-A678-561A9BC5CDCD}"/>
              </a:ext>
            </a:extLst>
          </p:cNvPr>
          <p:cNvSpPr txBox="1"/>
          <p:nvPr/>
        </p:nvSpPr>
        <p:spPr>
          <a:xfrm rot="20754366">
            <a:off x="61742" y="266700"/>
            <a:ext cx="939800" cy="461665"/>
          </a:xfrm>
          <a:prstGeom prst="rect">
            <a:avLst/>
          </a:prstGeom>
          <a:solidFill>
            <a:schemeClr val="bg1">
              <a:lumMod val="95000"/>
            </a:schemeClr>
          </a:solidFill>
          <a:ln w="38100">
            <a:solidFill>
              <a:srgbClr val="FF0000"/>
            </a:solidFill>
            <a:prstDash val="sysDash"/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NEU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6C013989-8711-47A2-800A-97FD933F393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113" y="908050"/>
            <a:ext cx="7920000" cy="2853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903900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044924-87ED-41BC-62C6-F8B0B3949E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oup 3">
            <a:extLst>
              <a:ext uri="{FF2B5EF4-FFF2-40B4-BE49-F238E27FC236}">
                <a16:creationId xmlns:a16="http://schemas.microsoft.com/office/drawing/2014/main" id="{05C4E50D-6014-6B0A-E19C-53C7D38A8AE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13601870"/>
              </p:ext>
            </p:extLst>
          </p:nvPr>
        </p:nvGraphicFramePr>
        <p:xfrm>
          <a:off x="900113" y="5229200"/>
          <a:ext cx="7740000" cy="630957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15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1663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URL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Marke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Produkt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Maßnahme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Preis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4016"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sng" strike="noStrike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hlinkClick r:id="rId2"/>
                        </a:rPr>
                        <a:t>URL</a:t>
                      </a:r>
                      <a:endParaRPr lang="de-DE" sz="1000" b="0" i="0" u="sng" strike="noStrike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Skoda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Infotainment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Tablet-Halter inklusive Adapter für die Kopfstütze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 dirty="0">
                          <a:effectLst/>
                          <a:latin typeface="Arial" panose="020B0604020202020204" pitchFamily="34" charset="0"/>
                        </a:rPr>
                        <a:t>€ 38,00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8" name="Textfeld 7">
            <a:extLst>
              <a:ext uri="{FF2B5EF4-FFF2-40B4-BE49-F238E27FC236}">
                <a16:creationId xmlns:a16="http://schemas.microsoft.com/office/drawing/2014/main" id="{B49E5F96-BF48-45AA-A678-561A9BC5CDCD}"/>
              </a:ext>
            </a:extLst>
          </p:cNvPr>
          <p:cNvSpPr txBox="1"/>
          <p:nvPr/>
        </p:nvSpPr>
        <p:spPr>
          <a:xfrm rot="20754366">
            <a:off x="61742" y="266700"/>
            <a:ext cx="939800" cy="461665"/>
          </a:xfrm>
          <a:prstGeom prst="rect">
            <a:avLst/>
          </a:prstGeom>
          <a:solidFill>
            <a:schemeClr val="bg1">
              <a:lumMod val="95000"/>
            </a:schemeClr>
          </a:solidFill>
          <a:ln w="38100">
            <a:solidFill>
              <a:srgbClr val="FF0000"/>
            </a:solidFill>
            <a:prstDash val="sysDash"/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NEU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E37993CB-19F7-4F80-BCF6-8858E2E1ED1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9076" y="907802"/>
            <a:ext cx="7920000" cy="275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681243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044924-87ED-41BC-62C6-F8B0B3949E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oup 3">
            <a:extLst>
              <a:ext uri="{FF2B5EF4-FFF2-40B4-BE49-F238E27FC236}">
                <a16:creationId xmlns:a16="http://schemas.microsoft.com/office/drawing/2014/main" id="{05C4E50D-6014-6B0A-E19C-53C7D38A8AE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73796482"/>
              </p:ext>
            </p:extLst>
          </p:nvPr>
        </p:nvGraphicFramePr>
        <p:xfrm>
          <a:off x="900113" y="5229200"/>
          <a:ext cx="7740000" cy="630957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15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1663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URL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Marke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Produkt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Maßnahme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Preis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4016"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sng" strike="noStrike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hlinkClick r:id="rId2"/>
                        </a:rPr>
                        <a:t>URL</a:t>
                      </a:r>
                      <a:endParaRPr lang="de-DE" sz="1000" b="0" i="0" u="sng" strike="noStrike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Skoda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Infotainment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Taschen-Halter inklusive Adapter für die Kopfstütze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 dirty="0">
                          <a:effectLst/>
                          <a:latin typeface="Arial" panose="020B0604020202020204" pitchFamily="34" charset="0"/>
                        </a:rPr>
                        <a:t>€ 17,00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8" name="Textfeld 7">
            <a:extLst>
              <a:ext uri="{FF2B5EF4-FFF2-40B4-BE49-F238E27FC236}">
                <a16:creationId xmlns:a16="http://schemas.microsoft.com/office/drawing/2014/main" id="{B49E5F96-BF48-45AA-A678-561A9BC5CDCD}"/>
              </a:ext>
            </a:extLst>
          </p:cNvPr>
          <p:cNvSpPr txBox="1"/>
          <p:nvPr/>
        </p:nvSpPr>
        <p:spPr>
          <a:xfrm rot="20754366">
            <a:off x="61742" y="266700"/>
            <a:ext cx="939800" cy="461665"/>
          </a:xfrm>
          <a:prstGeom prst="rect">
            <a:avLst/>
          </a:prstGeom>
          <a:solidFill>
            <a:schemeClr val="bg1">
              <a:lumMod val="95000"/>
            </a:schemeClr>
          </a:solidFill>
          <a:ln w="38100">
            <a:solidFill>
              <a:srgbClr val="FF0000"/>
            </a:solidFill>
            <a:prstDash val="sysDash"/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NEU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A1559D6D-1412-4D6C-86EC-E1BC55FAAFF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113" y="908051"/>
            <a:ext cx="7920000" cy="2766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8293037"/>
      </p:ext>
    </p:extLst>
  </p:cSld>
  <p:clrMapOvr>
    <a:masterClrMapping/>
  </p:clrMapOvr>
</p:sld>
</file>

<file path=ppt/theme/theme1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1464</Words>
  <Application>Microsoft Office PowerPoint</Application>
  <PresentationFormat>Bildschirmpräsentation (4:3)</PresentationFormat>
  <Paragraphs>983</Paragraphs>
  <Slides>116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116</vt:i4>
      </vt:variant>
    </vt:vector>
  </HeadingPairs>
  <TitlesOfParts>
    <vt:vector size="120" baseType="lpstr">
      <vt:lpstr>Arial</vt:lpstr>
      <vt:lpstr>Calibri</vt:lpstr>
      <vt:lpstr>Wingdings</vt:lpstr>
      <vt:lpstr>Larissa-Design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Folie 1</dc:title>
  <dc:creator>Admin</dc:creator>
  <cp:lastModifiedBy>Andreas Wiemann</cp:lastModifiedBy>
  <cp:revision>1176</cp:revision>
  <dcterms:created xsi:type="dcterms:W3CDTF">2019-01-31T14:56:12Z</dcterms:created>
  <dcterms:modified xsi:type="dcterms:W3CDTF">2026-06-09T12:43:24Z</dcterms:modified>
</cp:coreProperties>
</file>