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5"/>
  </p:notesMasterIdLst>
  <p:sldIdLst>
    <p:sldId id="353" r:id="rId2"/>
    <p:sldId id="826" r:id="rId3"/>
    <p:sldId id="1277" r:id="rId4"/>
    <p:sldId id="1283" r:id="rId5"/>
    <p:sldId id="900" r:id="rId6"/>
    <p:sldId id="901" r:id="rId7"/>
    <p:sldId id="1197" r:id="rId8"/>
    <p:sldId id="1318" r:id="rId9"/>
    <p:sldId id="726" r:id="rId10"/>
    <p:sldId id="1307" r:id="rId11"/>
    <p:sldId id="356" r:id="rId12"/>
    <p:sldId id="1284" r:id="rId13"/>
    <p:sldId id="1285" r:id="rId14"/>
    <p:sldId id="1190" r:id="rId15"/>
    <p:sldId id="884" r:id="rId16"/>
    <p:sldId id="1324" r:id="rId17"/>
    <p:sldId id="1308" r:id="rId18"/>
    <p:sldId id="848" r:id="rId19"/>
    <p:sldId id="1312" r:id="rId20"/>
    <p:sldId id="1321" r:id="rId21"/>
    <p:sldId id="1313" r:id="rId22"/>
    <p:sldId id="1348" r:id="rId23"/>
    <p:sldId id="358" r:id="rId24"/>
    <p:sldId id="944" r:id="rId25"/>
    <p:sldId id="1287" r:id="rId26"/>
    <p:sldId id="831" r:id="rId27"/>
    <p:sldId id="1238" r:id="rId28"/>
    <p:sldId id="1322" r:id="rId29"/>
    <p:sldId id="886" r:id="rId30"/>
    <p:sldId id="1208" r:id="rId31"/>
    <p:sldId id="1350" r:id="rId32"/>
    <p:sldId id="1261" r:id="rId33"/>
    <p:sldId id="1263" r:id="rId34"/>
    <p:sldId id="1323" r:id="rId35"/>
    <p:sldId id="361" r:id="rId36"/>
    <p:sldId id="904" r:id="rId37"/>
    <p:sldId id="1270" r:id="rId38"/>
    <p:sldId id="1125" r:id="rId39"/>
    <p:sldId id="1209" r:id="rId40"/>
    <p:sldId id="1201" r:id="rId41"/>
    <p:sldId id="1292" r:id="rId42"/>
    <p:sldId id="1278" r:id="rId43"/>
    <p:sldId id="851" r:id="rId44"/>
    <p:sldId id="1130" r:id="rId45"/>
    <p:sldId id="989" r:id="rId46"/>
    <p:sldId id="1098" r:id="rId47"/>
    <p:sldId id="852" r:id="rId48"/>
    <p:sldId id="890" r:id="rId49"/>
    <p:sldId id="294" r:id="rId50"/>
    <p:sldId id="295" r:id="rId51"/>
    <p:sldId id="1325" r:id="rId52"/>
    <p:sldId id="366" r:id="rId53"/>
    <p:sldId id="607" r:id="rId54"/>
    <p:sldId id="891" r:id="rId55"/>
    <p:sldId id="1067" r:id="rId56"/>
    <p:sldId id="1320" r:id="rId57"/>
    <p:sldId id="1028" r:id="rId58"/>
    <p:sldId id="1015" r:id="rId59"/>
    <p:sldId id="1205" r:id="rId60"/>
    <p:sldId id="1264" r:id="rId61"/>
    <p:sldId id="1265" r:id="rId62"/>
    <p:sldId id="1266" r:id="rId63"/>
    <p:sldId id="1271" r:id="rId64"/>
    <p:sldId id="1329" r:id="rId65"/>
    <p:sldId id="1330" r:id="rId66"/>
    <p:sldId id="1331" r:id="rId67"/>
    <p:sldId id="1332" r:id="rId68"/>
    <p:sldId id="367" r:id="rId69"/>
    <p:sldId id="299" r:id="rId70"/>
    <p:sldId id="1294" r:id="rId71"/>
    <p:sldId id="368" r:id="rId72"/>
    <p:sldId id="1102" r:id="rId73"/>
    <p:sldId id="1296" r:id="rId74"/>
    <p:sldId id="370" r:id="rId75"/>
    <p:sldId id="1135" r:id="rId76"/>
    <p:sldId id="1351" r:id="rId77"/>
    <p:sldId id="1349" r:id="rId78"/>
    <p:sldId id="1212" r:id="rId79"/>
    <p:sldId id="371" r:id="rId80"/>
    <p:sldId id="1182" r:id="rId81"/>
    <p:sldId id="318" r:id="rId82"/>
    <p:sldId id="1239" r:id="rId83"/>
    <p:sldId id="373" r:id="rId84"/>
    <p:sldId id="811" r:id="rId85"/>
    <p:sldId id="1193" r:id="rId86"/>
    <p:sldId id="1207" r:id="rId87"/>
    <p:sldId id="1227" r:id="rId88"/>
    <p:sldId id="1333" r:id="rId89"/>
    <p:sldId id="1334" r:id="rId90"/>
    <p:sldId id="1335" r:id="rId91"/>
    <p:sldId id="1336" r:id="rId92"/>
    <p:sldId id="1337" r:id="rId93"/>
    <p:sldId id="1338" r:id="rId94"/>
    <p:sldId id="1339" r:id="rId95"/>
    <p:sldId id="1340" r:id="rId96"/>
    <p:sldId id="1341" r:id="rId97"/>
    <p:sldId id="1342" r:id="rId98"/>
    <p:sldId id="1343" r:id="rId99"/>
    <p:sldId id="1039" r:id="rId100"/>
    <p:sldId id="932" r:id="rId101"/>
    <p:sldId id="1352" r:id="rId102"/>
    <p:sldId id="931" r:id="rId103"/>
    <p:sldId id="1257" r:id="rId104"/>
    <p:sldId id="1281" r:id="rId105"/>
    <p:sldId id="1258" r:id="rId106"/>
    <p:sldId id="1171" r:id="rId107"/>
    <p:sldId id="1344" r:id="rId108"/>
    <p:sldId id="1275" r:id="rId109"/>
    <p:sldId id="1347" r:id="rId110"/>
    <p:sldId id="1345" r:id="rId111"/>
    <p:sldId id="1346" r:id="rId112"/>
    <p:sldId id="1259" r:id="rId113"/>
    <p:sldId id="1155" r:id="rId11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2">
          <p15:clr>
            <a:srgbClr val="A4A3A4"/>
          </p15:clr>
        </p15:guide>
        <p15:guide id="2" orient="horz" pos="3294">
          <p15:clr>
            <a:srgbClr val="A4A3A4"/>
          </p15:clr>
        </p15:guide>
        <p15:guide id="3" pos="56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81" autoAdjust="0"/>
    <p:restoredTop sz="99542" autoAdjust="0"/>
  </p:normalViewPr>
  <p:slideViewPr>
    <p:cSldViewPr>
      <p:cViewPr varScale="1">
        <p:scale>
          <a:sx n="113" d="100"/>
          <a:sy n="113" d="100"/>
        </p:scale>
        <p:origin x="1608" y="102"/>
      </p:cViewPr>
      <p:guideLst>
        <p:guide orient="horz" pos="572"/>
        <p:guide orient="horz" pos="3294"/>
        <p:guide pos="5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viewProps" Target="viewProp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theme" Target="theme/theme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notesMaster" Target="notesMasters/notesMaster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BDFB6-B163-4813-B232-4160628B7A86}" type="datetimeFigureOut">
              <a:rPr lang="de-DE" smtClean="0"/>
              <a:t>07.05.2026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7CFE3-8961-4E57-B578-45444DAA1D31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9486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7CFE3-8961-4E57-B578-45444DAA1D31}" type="slidenum">
              <a:rPr lang="de-DE" smtClean="0"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6482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07.05.2026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07.05.2026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 durch Klicken hinzufügen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07.05.2026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07.05.2026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07.05.2026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07.05.2026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07.05.2026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07.05.2026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07.05.2026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07.05.2026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50D42-C9CD-4801-B293-61D1F53EC57E}" type="datetimeFigureOut">
              <a:rPr lang="de-DE" smtClean="0"/>
              <a:pPr/>
              <a:t>07.05.2026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50D42-C9CD-4801-B293-61D1F53EC57E}" type="datetimeFigureOut">
              <a:rPr lang="de-DE" smtClean="0"/>
              <a:pPr/>
              <a:t>07.05.2026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AE60A-B69C-4790-82F7-3882EDF23186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www.bmw.de/de/topics/service-zubehoer/bmw-service/service-5plus.html" TargetMode="Externa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hyperlink" Target="https://auto.suzuki.de/service/wartung-service" TargetMode="Externa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hyperlink" Target="https://auto.suzuki.de/service/wartung-service" TargetMode="Externa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hyperlink" Target="https://www.toyota.de/zubehoer-service/angebote-tipps/fruehjahrsangebote" TargetMode="Externa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hyperlink" Target="https://www.toyota.de/zubehoer-service/angebote-tipps/fruehjahrsangebote" TargetMode="Externa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hyperlink" Target="https://www.toyota.de/zubehoer-service/angebote-tipps/winterangebote" TargetMode="Externa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hyperlink" Target="https://www.toyota.de/zubehoer-service/zubehoer/standheizung" TargetMode="Externa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hyperlink" Target="https://www.toyota.de/zubehoer-service/angebote-tipps/fruehjahrsangebote" TargetMode="Externa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g"/><Relationship Id="rId2" Type="http://schemas.openxmlformats.org/officeDocument/2006/relationships/hyperlink" Target="https://www.volkswagen.de/de/angebote-und-produkte/zubehoer-und-serviceangebote/saisonangebote.html#checks" TargetMode="Externa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hyperlink" Target="https://www.volkswagen.de/de/angebote-und-produkte/zubehoer-und-serviceangebote/saisonangebote.html#checks" TargetMode="Externa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hyperlink" Target="https://www.volkswagen.de/de/angebote-und-produkte/zubehoer-und-serviceangebote/saisonangebote.html#checks" TargetMode="External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g"/><Relationship Id="rId2" Type="http://schemas.openxmlformats.org/officeDocument/2006/relationships/hyperlink" Target="https://www.volkswagen.de/de/besitzer-und-service/service-und-ersatzteile.html" TargetMode="Externa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hyperlink" Target="https://www.volkswagen.de/de/angebote-und-produkte/zubehoer-und-serviceangebote/saisonangebote.html#checks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hyperlink" Target="https://www.citroen.de/wartung-services/aktuelle-angebote/5plus-service.html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citroen.de/wartung-services/aktuelle-angebote/scheibenwischer-2026.html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upraofficial.de/angebote/winter-angebote" TargetMode="External"/><Relationship Id="rId2" Type="http://schemas.openxmlformats.org/officeDocument/2006/relationships/hyperlink" Target="http://www.diekommunikationsfabrik.de/2026/04_April/Service/Service_Internet/S_Cupra_1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hyperlink" Target="https://www.cupraofficial.de/angebote/fahrzeugteile-zubehoer" TargetMode="Externa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s://www.dacia.de/wartung/dacia-treuegarantie.html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hyperlink" Target="https://www.dacia.de/aktuelle-aktion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hyperlink" Target="https://www.dacia.de/aktuelle-aktion.html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hyperlink" Target="https://www.dacia.de/aktuelle-aktion.html" TargetMode="Externa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cia.de/aktuelle-aktion.html" TargetMode="External"/><Relationship Id="rId2" Type="http://schemas.openxmlformats.org/officeDocument/2006/relationships/hyperlink" Target="http://www.diekommunikationsfabrik.de/2026/04_April/Service/Service_Internet/S_Dacia_5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www.dsautomobiles.de/mein-ds/wartung-services/aktuelle-angebote.html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hyperlink" Target="https://www.dsautomobiles.de/mein-ds/wartung-services/aktuelle-angebote/scheibenwischer-2026.html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hyperlink" Target="https://www.fiat.de/besitzer/fiat-expertise/aktuelle-angebote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www.fiat.de/besitzer/fiat-expertise/aktuelle-angebote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www.alfaromeo.de/mopar/angebote" TargetMode="Externa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www.ford.de/service/service-und-reparatur/aktionen-angebote/windschutzscheibe-und-wischer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rd.de/service/service-und-reparatur/aktionen-angebote/winter-check" TargetMode="External"/><Relationship Id="rId2" Type="http://schemas.openxmlformats.org/officeDocument/2006/relationships/hyperlink" Target="http://www.diekommunikationsfabrik.de/2026/04_April/Service/Service_Internet/S_Ford_3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s://www.ford.de/service/service-und-reparatur/service/ford-economy-service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hyperlink" Target="https://www.ford.de/service/service-und-reparatur/service/ford-economy-service" TargetMode="Externa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hyperlink" Target="https://www.ford.de/service/service-und-reparatur/service/ford-economy-service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s://www.hyundai.com/de/de/service/serviceleistungen/uebersicht.html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hyperlink" Target="https://www.hyundai.com/de/de/service/serviceleistungen/uebersicht.html" TargetMode="Externa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hyperlink" Target="https://www.hyundai.com/de/de/service-zubehoer/service/uebersicht.html#tab-sicherheits-check" TargetMode="Externa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hyperlink" Target="https://www.hyundai.com/de/de/beratung-kauf/zubehoer/uebersicht/saisonangebote.htm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https://www.alfaromeo.de/mopar/scheibenwischer-2026" TargetMode="Externa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hyperlink" Target="https://www.jeep.de/mopar/scheibenwischer-2026" TargetMode="Externa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hyperlink" Target="https://www.jeep.de/mopar/komplettpreis-angebote" TargetMode="Externa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hyperlink" Target="https://www.kia.com/de/service/serviceangebote/kia-winterangebote/#health-check" TargetMode="Externa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hyperlink" Target="https://www.kia.com/de/service/kia-service-5-plus/" TargetMode="Externa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hyperlink" Target="https://www.kia.com/de/service/kia-service-5-plus/" TargetMode="Externa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hyperlink" Target="https://www.mercedes-benz.de/passengercars/services/service-select.html?gad_source=1&amp;gclid=CjwKCAjw9IayBhBJEiwAVuc3fpqDIlQhkVXgiQFZrGB_BqnaLJEXDYeX-1jPLwyC7B698w1jnpUTshoCvM4QAvD_BwE&amp;gclsrc=aw.ds#/eligible-vehicles" TargetMode="Externa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hyperlink" Target="https://www.mercedes-benz.de/passengercars/parts-accessoires/genuine-parts-accessories/parts-portfolio.module.html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mercedes-benz.de/passengercars/parts-accessoires/genuine-parts-accessories/genuine-parts.module.html" TargetMode="Externa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hyperlink" Target="https://www.mercedes-benz.de/passengercars/services/offers.html" TargetMode="Externa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hyperlink" Target="https://www.mini.de/de_DE/home/services/service5plus.html" TargetMode="Externa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hyperlink" Target="https://www.mitsubishi-motors.de/service-zubehoer/service" TargetMode="Externa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hyperlink" Target="https://www.mitsubishi-motors.de/service-zubehoer/service" TargetMode="Externa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san.de/kunden/angebote/7plus.html" TargetMode="External"/><Relationship Id="rId2" Type="http://schemas.openxmlformats.org/officeDocument/2006/relationships/hyperlink" Target="http://www.diekommunikationsfabrik.de/2026/04_April/Service/Service_Internet/S_Nissan_7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hyperlink" Target="https://www.nissan.de/kunden/zubehoer-und-ausruestungen/pakete.html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hyperlink" Target="https://www.audi.de/de/service-zubehoer/audi-services/#a68d1551-c8f5-45f7-8167-937f66b04778-1" TargetMode="Externa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hyperlink" Target="https://www.nissan.de/kunden/zubehoer-und-ausruestungen/pakete.html" TargetMode="Externa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hyperlink" Target="https://www.nissan.de/kunden/zubehoer-und-ausruestungen/pakete.html" TargetMode="Externa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hyperlink" Target="https://www.nissan.de/kunden/zubehoer-und-ausruestungen/pakete.html" TargetMode="Externa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hyperlink" Target="https://www.nissan.de/kunden/zubehoer-und-ausruestungen/pakete.html" TargetMode="Externa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hyperlink" Target="https://www.nissan.de/kunden/angebote/winterkampagne.html" TargetMode="Externa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hyperlink" Target="https://www.nissan.de/kunden/angebote/fruehjahrsangebote.html" TargetMode="Externa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hyperlink" Target="https://www.nissan.de/kunden/angebote/fruehjahrsangebote.html" TargetMode="Externa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hyperlink" Target="https://www.nissan.de/kunden/angebote/fruehjahrsangebote.html" TargetMode="Externa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hyperlink" Target="https://www.opel.de/service/angebote/5plus-service.html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www.audi.de/de/service-zubehoer/audi-services/#a68d1551-c8f5-45f7-8167-937f66b04778-1" TargetMode="Externa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hyperlink" Target="https://www.opel.de/service/angebote/windschutzscheiben-check-2026.html" TargetMode="Externa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ugeot.de/service/meinen-peugeot-warten/aktuelle-angebote.html" TargetMode="External"/><Relationship Id="rId2" Type="http://schemas.openxmlformats.org/officeDocument/2006/relationships/hyperlink" Target="http://www.diekommunikationsfabrik.de/2026/04_April/Service/Service_Internet/S_Peugeot_3.jpg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hyperlink" Target="https://www.peugeot.de/service/meinen-peugeot-warten/aktuelle-angebote.html" TargetMode="Externa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hyperlink" Target="https://www.renault.de/service/aktuelle-aktionen.html" TargetMode="Externa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hyperlink" Target="https://www.renault.de/services/economyparts-fahrzeug-werterhalt.html" TargetMode="Externa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hyperlink" Target="https://www.renault.de/services/economyparts-fahrzeug-werterhalt.html" TargetMode="Externa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hyperlink" Target="https://www.renault.de/service/economy-parts.html" TargetMode="Externa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hyperlink" Target="https://www.audi.de/de/service-zubehoer/audi-services/#a68d1551-c8f5-45f7-8167-937f66b04778-1" TargetMode="Externa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hyperlink" Target="https://www.seat.de/service-zubehoer/teile-zubehoer/uebersicht.html" TargetMode="External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hyperlink" Target="https://www.seat.de/service-zubehoer/teile-zubehoer/uebersicht.html" TargetMode="Externa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hyperlink" Target="https://www.seat.de/service-zubehoer/teile-zubehoer/uebersicht.html" TargetMode="External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hyperlink" Target="https://www.skoda-auto.de/service/original-teile" TargetMode="Externa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hyperlink" Target="https://www.skoda-auto.de/service/clever-service-vorteilspreise" TargetMode="Externa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hyperlink" Target="https://www.skoda-auto.de/service/original-teile" TargetMode="Externa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hyperlink" Target="https://www.skoda-auto.de/service/aktion-fruehjahr-2026" TargetMode="Externa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hyperlink" Target="https://www.skoda-auto.de/service/aktion-fruehjahr-2026" TargetMode="External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hyperlink" Target="https://www.skoda-auto.de/service/aktion-fruehjahr-2026" TargetMode="Externa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hyperlink" Target="https://www.skoda-auto.de/service/aktion-fruehjahr-2026" TargetMode="Externa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hyperlink" Target="https://www.skoda-auto.de/service/aktion-fruehjahr-2026" TargetMode="Externa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hyperlink" Target="https://www.skoda-auto.de/service/aktion-fruehjahr-2026" TargetMode="Externa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hyperlink" Target="https://www.skoda-auto.de/service/aktion-fruehjahr-2026" TargetMode="Externa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hyperlink" Target="https://www.skoda-auto.de/service/aktion-fruehjahr-2026" TargetMode="Externa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hyperlink" Target="https://www.skoda-auto.de/service/aktion-fruehjahr-2026" TargetMode="Externa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hyperlink" Target="https://www.skoda-auto.de/service/aktion-fruehjahr-2026" TargetMode="Externa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hyperlink" Target="https://www.skoda-auto.de/service/aktion-fruehjahr-2026" TargetMode="Externa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hyperlink" Target="https://www.skoda-auto.de/service/teilerabatt" TargetMode="Externa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Service-Angebote auf den Internetseiten der Fabrikate </a:t>
            </a:r>
            <a:br>
              <a:rPr lang="de-DE" sz="2400" b="1" dirty="0">
                <a:latin typeface="Arial" pitchFamily="34" charset="0"/>
                <a:cs typeface="Arial" pitchFamily="34" charset="0"/>
              </a:rPr>
            </a:br>
            <a:r>
              <a:rPr lang="de-DE" sz="2400" b="1" dirty="0">
                <a:latin typeface="Arial" pitchFamily="34" charset="0"/>
                <a:cs typeface="Arial" pitchFamily="34" charset="0"/>
              </a:rPr>
              <a:t>Mai 2026</a:t>
            </a:r>
          </a:p>
        </p:txBody>
      </p:sp>
    </p:spTree>
    <p:extLst>
      <p:ext uri="{BB962C8B-B14F-4D97-AF65-F5344CB8AC3E}">
        <p14:creationId xmlns:p14="http://schemas.microsoft.com/office/powerpoint/2010/main" val="5919613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8A510-035B-AD5B-46B4-9976E9AE7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FF3CEC14-74DD-D4F4-A2CF-0496462BD152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BMW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20 % Ersparnis für BMW älter als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de-DE" sz="1000" b="0" i="0" u="none" strike="noStrike" dirty="0"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105B679E-080F-F367-DE44-FBD8CD1AC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596" y="908076"/>
            <a:ext cx="7272000" cy="3676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42714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5764157"/>
              </p:ext>
            </p:extLst>
          </p:nvPr>
        </p:nvGraphicFramePr>
        <p:xfrm>
          <a:off x="900113" y="5229200"/>
          <a:ext cx="7740000" cy="7920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Suzuki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Frühlings-Check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9619E7B4-C342-41F3-A77F-D8306E6E8BB8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A2A7F57-2EF4-4ADF-B3C5-1BEE0DCBE9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3551"/>
            <a:ext cx="7416000" cy="2611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07299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Suzuki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Treuebonus, Verlängerung des Mobilservices bei regelmäßiger Wartung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266" name="Picture 2" descr="C:\Users\Wittig\Desktop\06_Juni\Service\Service_Internet\S_Suzuki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369" y="895897"/>
            <a:ext cx="7920000" cy="268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84765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Toyota</a:t>
            </a:r>
          </a:p>
        </p:txBody>
      </p:sp>
    </p:spTree>
    <p:extLst>
      <p:ext uri="{BB962C8B-B14F-4D97-AF65-F5344CB8AC3E}">
        <p14:creationId xmlns:p14="http://schemas.microsoft.com/office/powerpoint/2010/main" val="311326850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98F93-A1CF-265E-FDBE-C5D15EFB0B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99D770DC-01F7-1D7B-EA6D-3A4FA84BE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428325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Toyota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Räder / Reifen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Räderwechsel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€ 34,90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7E9566A1-C97F-412F-A556-DEBADADA04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01837"/>
            <a:ext cx="7272000" cy="380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75101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2E353-B3C5-DFBB-AD60-7D799356B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6D332DE-485D-67D4-BC74-AFE8CF64AB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121065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Toyota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Frühjahrs-Check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€ 29,90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0232A1FD-FEA1-4113-9F33-D9CABD4D1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308000" cy="377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85403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592992-EF19-C670-4380-EF3941ED8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5E208170-54A2-43F8-D476-83F7223F98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501313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Toyota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Jahresinspektion für Yaris inklusive Garantieverlängerung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€ 349,00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70D758DF-76D9-4CAE-BFEF-29096B798C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716321"/>
            <a:ext cx="7920000" cy="4033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64582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2C026-4691-68C2-A907-7E25C1356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29786A0B-9722-D004-0F0B-FDEA110760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2428303"/>
              </p:ext>
            </p:extLst>
          </p:nvPr>
        </p:nvGraphicFramePr>
        <p:xfrm>
          <a:off x="900113" y="5229200"/>
          <a:ext cx="7740000" cy="79208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Toyota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Komfort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Standheizung Top Evo 5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€ 1.655,00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95AF780E-EB6D-5CE3-74BF-EAE3C7E10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6264000" cy="399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251379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2C026-4691-68C2-A907-7E25C1356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29786A0B-9722-D004-0F0B-FDEA110760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2528946"/>
              </p:ext>
            </p:extLst>
          </p:nvPr>
        </p:nvGraphicFramePr>
        <p:xfrm>
          <a:off x="900113" y="5229200"/>
          <a:ext cx="7740000" cy="8443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Toyota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Zubehör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10 % Rabatt im Online-Shop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1D31854F-60DB-43A4-8C91-24BB36F797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877962"/>
            <a:ext cx="7956000" cy="344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7602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C250C7-D874-9C74-3563-CEA83C7ABC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76FE700F-83A3-AD33-696B-C3B91EC37A40}"/>
              </a:ext>
            </a:extLst>
          </p:cNvPr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VW</a:t>
            </a:r>
          </a:p>
        </p:txBody>
      </p:sp>
    </p:spTree>
    <p:extLst>
      <p:ext uri="{BB962C8B-B14F-4D97-AF65-F5344CB8AC3E}">
        <p14:creationId xmlns:p14="http://schemas.microsoft.com/office/powerpoint/2010/main" val="163431421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6F791-9B2D-4D39-FA74-D47F303D9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F298607A-52F5-6703-8248-F9230DF19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0226924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VW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Sommer-Check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71938588-6E7B-457F-81E2-21A1AA2E43CE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7DDE877-4E66-49F9-B7B3-A388E159E3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505" y="908074"/>
            <a:ext cx="7416000" cy="2883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325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Citro</a:t>
            </a:r>
            <a:r>
              <a:rPr lang="de-DE" sz="2400" b="1" dirty="0">
                <a:latin typeface="Arial"/>
                <a:cs typeface="Arial"/>
              </a:rPr>
              <a:t>ën</a:t>
            </a:r>
            <a:endParaRPr lang="de-DE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54791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6F791-9B2D-4D39-FA74-D47F303D9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F298607A-52F5-6703-8248-F9230DF19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9112832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VW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Bremsen-Check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4EBB0676-A2E2-42CA-86E8-641F4A417B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5856"/>
            <a:ext cx="3492000" cy="410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15893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6F791-9B2D-4D39-FA74-D47F303D9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F298607A-52F5-6703-8248-F9230DF19B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11801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VW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 mit Pollenfilterwechsel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A95E1FA1-D587-44E2-9AEB-C625EEFE0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5843"/>
            <a:ext cx="4140000" cy="415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81852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90D2B-774A-3FDC-9D7E-586ECD66F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DB350E4-EFDF-0D6B-7FA2-78991901F0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068924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VW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 und Zubehör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Sofortkredit, bis zu € 6.000,-, maximal 48 Monaten Laufzeit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DCAA997C-1C6B-454E-2A79-41BC8710F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42" y="764704"/>
            <a:ext cx="8100000" cy="3068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43972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4733042"/>
              </p:ext>
            </p:extLst>
          </p:nvPr>
        </p:nvGraphicFramePr>
        <p:xfrm>
          <a:off x="900113" y="5229200"/>
          <a:ext cx="7740000" cy="11491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VW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Economy-Teile für Fahrzeuge älter als 4 Jahre, mit 30 % Preisvorteil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AD48EAC9-5129-EC9D-C4A4-8FED4BBFCD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246" y="881862"/>
            <a:ext cx="7632000" cy="2379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977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81C9B9-2CAB-27FD-8F6B-453688423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19FD332-6941-07CA-4384-6AE59A5168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819688"/>
              </p:ext>
            </p:extLst>
          </p:nvPr>
        </p:nvGraphicFramePr>
        <p:xfrm>
          <a:off x="900113" y="5229200"/>
          <a:ext cx="7740000" cy="8443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Citroen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5plus Service für Fahrzeuge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DAD9DDDB-F6F3-6B76-DEA2-1E6D38F255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621" y="908071"/>
            <a:ext cx="7524000" cy="4028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6137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1DA2-8137-524E-2B2E-E9DB9F464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FEC97866-9E24-6E06-8030-E80FD895FC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845221"/>
              </p:ext>
            </p:extLst>
          </p:nvPr>
        </p:nvGraphicFramePr>
        <p:xfrm>
          <a:off x="884521" y="5229225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Citroen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Kostenloser Windschutzscheiben-Check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19CE0759-B087-43C8-A485-87B6C4E03634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D480AFD-24A4-44AA-B3DC-1FE8396860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524000" cy="335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95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842E53-5FFD-AAE2-D33F-26A9D907A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0FC430DE-AA6B-42E5-FC84-3325FFCEFEAE}"/>
              </a:ext>
            </a:extLst>
          </p:cNvPr>
          <p:cNvSpPr txBox="1"/>
          <p:nvPr/>
        </p:nvSpPr>
        <p:spPr>
          <a:xfrm>
            <a:off x="0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Cupra</a:t>
            </a:r>
          </a:p>
        </p:txBody>
      </p:sp>
    </p:spTree>
    <p:extLst>
      <p:ext uri="{BB962C8B-B14F-4D97-AF65-F5344CB8AC3E}">
        <p14:creationId xmlns:p14="http://schemas.microsoft.com/office/powerpoint/2010/main" val="36216860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612424"/>
              </p:ext>
            </p:extLst>
          </p:nvPr>
        </p:nvGraphicFramePr>
        <p:xfrm>
          <a:off x="900113" y="5229200"/>
          <a:ext cx="7740000" cy="1350648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www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Cupra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32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Urlaubs-Check-Check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46138516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FFEF681C-D05F-46B9-9B56-1FDD3CC600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929028"/>
            <a:ext cx="7848000" cy="331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664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061761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Cupra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15 % Rabatt auf Teile für Fz ab 4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7B838A7A-6189-411A-A5F9-80D02DC33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73274"/>
            <a:ext cx="7157983" cy="35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7678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985B7-0A63-C737-21EA-43E7E784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6E1F0527-B694-1380-126F-44F4CC4E2B32}"/>
              </a:ext>
            </a:extLst>
          </p:cNvPr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Dacia</a:t>
            </a:r>
          </a:p>
        </p:txBody>
      </p:sp>
    </p:spTree>
    <p:extLst>
      <p:ext uri="{BB962C8B-B14F-4D97-AF65-F5344CB8AC3E}">
        <p14:creationId xmlns:p14="http://schemas.microsoft.com/office/powerpoint/2010/main" val="40294080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96828"/>
              </p:ext>
            </p:extLst>
          </p:nvPr>
        </p:nvGraphicFramePr>
        <p:xfrm>
          <a:off x="900113" y="5229200"/>
          <a:ext cx="7740000" cy="11491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Dacia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1 Jahr Garantieverlängerung mit jeder Wartung, für Fahrzeuge bis 6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759FB246-40C3-F819-E692-C95A7DF51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606" y="908094"/>
            <a:ext cx="4032000" cy="387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043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80279-07FD-EF92-009E-ED3AE1BAE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A2E1EBCB-94EB-EAE0-728E-E1478A24CB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36511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Dacia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Zubehör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Dacia Advantage Starterbatterie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€ 105,00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7C996E7B-1195-1E84-D1DA-95F0F876AC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33"/>
            <a:ext cx="5652000" cy="399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949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Alfa Romeo</a:t>
            </a:r>
          </a:p>
        </p:txBody>
      </p:sp>
    </p:spTree>
    <p:extLst>
      <p:ext uri="{BB962C8B-B14F-4D97-AF65-F5344CB8AC3E}">
        <p14:creationId xmlns:p14="http://schemas.microsoft.com/office/powerpoint/2010/main" val="13439256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80279-07FD-EF92-009E-ED3AE1BAE4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A2E1EBCB-94EB-EAE0-728E-E1478A24CB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752691"/>
              </p:ext>
            </p:extLst>
          </p:nvPr>
        </p:nvGraphicFramePr>
        <p:xfrm>
          <a:off x="900113" y="5229200"/>
          <a:ext cx="7740000" cy="11491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Dacia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Zubehör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15 % Rabatt auf elektrisches Heckklappensystem für den Duster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A75249C0-FEE4-467E-903C-9F8475D26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13" y="843483"/>
            <a:ext cx="8064000" cy="241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072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DCD55-BB4E-0F4C-7CC2-AB2DBC186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3EA0A8C-AD24-6E78-EE1A-AEF2D35595D2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Dacia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Service-Sparbuch mit bis zu € 155,- Ersparnis für diverse Serviceleistungen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7E4EFF60-23AF-6D0C-276D-D655E6B14B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533" y="980742"/>
            <a:ext cx="3168000" cy="391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130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DCD55-BB4E-0F4C-7CC2-AB2DBC1867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3EA0A8C-AD24-6E78-EE1A-AEF2D35595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885108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www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Dacia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Zubehör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€ 75,- Zubehörgutschein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542BCAE2-1F95-4FF7-9311-CADD3714FD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696142"/>
            <a:ext cx="7560000" cy="2930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11040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DS</a:t>
            </a:r>
          </a:p>
        </p:txBody>
      </p:sp>
    </p:spTree>
    <p:extLst>
      <p:ext uri="{BB962C8B-B14F-4D97-AF65-F5344CB8AC3E}">
        <p14:creationId xmlns:p14="http://schemas.microsoft.com/office/powerpoint/2010/main" val="2618650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648966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5plus Service für Fahrzeuge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DA39A8E2-C039-CE06-B1A5-BDDB1F861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94" y="895414"/>
            <a:ext cx="7920000" cy="2761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201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145931-AB74-4777-F9A0-AA01C32D1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6D8832C8-AE3B-9D08-E6FF-35C025201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430009"/>
              </p:ext>
            </p:extLst>
          </p:nvPr>
        </p:nvGraphicFramePr>
        <p:xfrm>
          <a:off x="889630" y="5229225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Kostenloser Windschutzscheiben-Check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F03C54AA-A421-458D-B18E-7F1C6C6D6DE7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848E63F-CE94-4168-826A-21C9D25E3C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000" y="835016"/>
            <a:ext cx="7632000" cy="391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0013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Fiat</a:t>
            </a:r>
          </a:p>
        </p:txBody>
      </p:sp>
    </p:spTree>
    <p:extLst>
      <p:ext uri="{BB962C8B-B14F-4D97-AF65-F5344CB8AC3E}">
        <p14:creationId xmlns:p14="http://schemas.microsoft.com/office/powerpoint/2010/main" val="19384368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5F60B-0240-C7DB-A6B8-77CF99CE2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19E5F73A-A35D-D93B-C553-5AD1641044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1175822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Fiat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Kostenloser Windschutzscheiben-Check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B954A168-356F-40E1-A733-568E1323B78D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53C5F73-B3CC-4E0A-A901-F2AE155598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113" y="908050"/>
            <a:ext cx="7704000" cy="2603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36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5F60B-0240-C7DB-A6B8-77CF99CE2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19E5F73A-A35D-D93B-C553-5AD16410443B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9200"/>
          <a:ext cx="7740000" cy="8443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Fiat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5plus Service für Fahrzeuge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F0C0DA3-9141-0480-CE09-CEFBEEBC4E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0" y="910280"/>
            <a:ext cx="6192000" cy="3835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886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Ford</a:t>
            </a:r>
          </a:p>
        </p:txBody>
      </p:sp>
    </p:spTree>
    <p:extLst>
      <p:ext uri="{BB962C8B-B14F-4D97-AF65-F5344CB8AC3E}">
        <p14:creationId xmlns:p14="http://schemas.microsoft.com/office/powerpoint/2010/main" val="21734831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0139B-D59E-B649-01C8-C3FED44F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76620B8B-20B6-3173-1FF6-6D16867DEF1C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Alfa Romeo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Komplettpreisangebote für Fz. ab 4 Jahren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24119DC6-1CE8-2812-C388-FF1F509295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247" y="895350"/>
            <a:ext cx="3456000" cy="4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7709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841A3-B734-D787-D0A8-9A199F88E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06EA3C6-58CC-2E34-42A9-84543CBE2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297621"/>
              </p:ext>
            </p:extLst>
          </p:nvPr>
        </p:nvGraphicFramePr>
        <p:xfrm>
          <a:off x="900113" y="5224969"/>
          <a:ext cx="7740000" cy="8443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Ford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 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Economy Frontscheibenwischer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€ 45,00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656431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2C50AC5E-634B-4642-90B9-3FA567DF251C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9D857F8B-C864-4081-BEE1-E845DF6352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66" y="908050"/>
            <a:ext cx="7848000" cy="1862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6249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A841A3-B734-D787-D0A8-9A199F88E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06EA3C6-58CC-2E34-42A9-84543CBE2827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4969"/>
          <a:ext cx="7740000" cy="81802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www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Ford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Urlaubs-Check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65643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8D8B3AA0-86C2-4B71-BF23-BE29A00F90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20688"/>
            <a:ext cx="3564000" cy="436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0741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97322-6C8F-9401-251C-ADE5CCD7C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A9AF475-B07D-32FE-ED84-4D09E32AC3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743599"/>
              </p:ext>
            </p:extLst>
          </p:nvPr>
        </p:nvGraphicFramePr>
        <p:xfrm>
          <a:off x="900113" y="5089758"/>
          <a:ext cx="7740000" cy="17682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Ford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Economy-Angebote für Fz älter als 5 Jahre, Ölwechsel inkl. Ölfilter und -dichtung, PKW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€ 249,00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656431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Economy-Angebote für Fz älter als 5 Jahre, Ölwechsel inkl. Ölfilter und -dichtung, für Nfz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€ 269,00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1246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0C74DFFF-EC8B-6423-725C-635D3AF769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056"/>
            <a:ext cx="7740000" cy="391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846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CC3A1-167F-2C70-E6B0-DDC3AC20D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4CB35FDD-D1DF-E0FA-A286-C35475EF3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083799"/>
              </p:ext>
            </p:extLst>
          </p:nvPr>
        </p:nvGraphicFramePr>
        <p:xfrm>
          <a:off x="900113" y="5224969"/>
          <a:ext cx="7740000" cy="16158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Ford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Economy-Angebote für Privatkunden in 4 Jahren mit 20 % Preisvorteil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€ 449,00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656431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Economy-Angebote für Gewerbetreibende in 4 Jahren mit 20 % Preisvorteil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€ 449,00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1246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BCDDCFAA-8508-EF84-A9F2-79F5F08CA5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08056"/>
            <a:ext cx="7740000" cy="3919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819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CC3A1-167F-2C70-E6B0-DDC3AC20D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4CB35FDD-D1DF-E0FA-A286-C35475EF3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0121302"/>
              </p:ext>
            </p:extLst>
          </p:nvPr>
        </p:nvGraphicFramePr>
        <p:xfrm>
          <a:off x="900113" y="5224969"/>
          <a:ext cx="7740000" cy="131104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URL</a:t>
                      </a:r>
                    </a:p>
                    <a:p>
                      <a:pPr algn="ctr" fontAlgn="t"/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Ford</a:t>
                      </a:r>
                    </a:p>
                    <a:p>
                      <a:pPr algn="ctr" fontAlgn="t"/>
                      <a:endParaRPr lang="de-DE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Wiederaufbereitete Teile für ältere Fahrzeuge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5656431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/>
                </a:tc>
                <a:tc vMerge="1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Ford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Kostengünstige Wartungsangebote für ältere Fahrzeuge</a:t>
                      </a:r>
                    </a:p>
                  </a:txBody>
                  <a:tcPr marL="9525" marR="9525" marT="9525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461246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0DA82A56-E228-40DF-9002-E5A2B96C45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64704"/>
            <a:ext cx="7920000" cy="348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4945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Hyundai</a:t>
            </a:r>
          </a:p>
        </p:txBody>
      </p:sp>
    </p:spTree>
    <p:extLst>
      <p:ext uri="{BB962C8B-B14F-4D97-AF65-F5344CB8AC3E}">
        <p14:creationId xmlns:p14="http://schemas.microsoft.com/office/powerpoint/2010/main" val="32575771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6483035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Hyundai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Economy-Service für Fahrzeuge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194" name="Picture 2" descr="D:\Büro\Dreamweaver\2023\07 Juli\Service\Service_Internet\S_Hyundai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8" y="883705"/>
            <a:ext cx="3492000" cy="388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50992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5872AA-D0F8-AF5B-FCC6-0343EE7F5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678451C-D257-8023-CC82-B19D88A1CF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95756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Hyundai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PL2-Teile für Fz ab 5 Jahre mit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5C5743A1-4559-CB9C-1B83-28E3059E21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34010"/>
            <a:ext cx="7236000" cy="4144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1671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3643203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Hyundai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Sicherheits-Check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DFFC996C-04DE-DBB9-B886-36212FE43C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668000" cy="329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6596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F9CF30-1643-6CBC-7332-F86F2299A6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9DB6EEC5-F29D-9742-C762-2E2FB39710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134760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Hyundai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Frühjahrs-Check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582CC0F0-B60D-4FE7-AA0E-6978EFED8F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74290"/>
            <a:ext cx="6804000" cy="4345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45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EADC9E-ACC5-8602-BAA5-2ABE559F79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7ABF93EB-1657-9C33-10F1-DCC42E0D03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116565"/>
              </p:ext>
            </p:extLst>
          </p:nvPr>
        </p:nvGraphicFramePr>
        <p:xfrm>
          <a:off x="900113" y="5229225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Alfa Romeo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Kostenloser Windschutzscheiben-Check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C1FF1C67-4E70-4C3F-98E3-B54F41A879EB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58D311D-9322-4857-BC24-54B649F755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78"/>
            <a:ext cx="4500000" cy="410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6491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EF5B7-4739-9506-55CF-F2DEC3930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56774539-EEAD-EC32-3E07-FD52416B44E8}"/>
              </a:ext>
            </a:extLst>
          </p:cNvPr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Jeep</a:t>
            </a:r>
          </a:p>
        </p:txBody>
      </p:sp>
    </p:spTree>
    <p:extLst>
      <p:ext uri="{BB962C8B-B14F-4D97-AF65-F5344CB8AC3E}">
        <p14:creationId xmlns:p14="http://schemas.microsoft.com/office/powerpoint/2010/main" val="5878639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A2A38B-2C6A-09EF-6725-EDB119122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A6F39A17-FE7D-96EF-65D1-92CE971FF3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370615"/>
              </p:ext>
            </p:extLst>
          </p:nvPr>
        </p:nvGraphicFramePr>
        <p:xfrm>
          <a:off x="900113" y="5251202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Jeep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Kostenloser Windschutzscheiben-Check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75745F82-4E28-46C5-A99B-D42BD6AD9BA9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9EFC849-E753-402B-8E8E-A0C7532F5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18496"/>
            <a:ext cx="6768000" cy="414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1460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5A2AD-0B7F-CCF0-BE03-8DF352B7C6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11B62776-996C-4D8F-D6AE-F60AF0C89FE0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Jeep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Komplettpreisangebote für Fz. ab 4 Jahren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41C2AD3C-D109-DF67-6844-25E8D2A9B8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4741"/>
            <a:ext cx="6480000" cy="399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6453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Kia</a:t>
            </a:r>
          </a:p>
        </p:txBody>
      </p:sp>
    </p:spTree>
    <p:extLst>
      <p:ext uri="{BB962C8B-B14F-4D97-AF65-F5344CB8AC3E}">
        <p14:creationId xmlns:p14="http://schemas.microsoft.com/office/powerpoint/2010/main" val="32236656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9884496"/>
              </p:ext>
            </p:extLst>
          </p:nvPr>
        </p:nvGraphicFramePr>
        <p:xfrm>
          <a:off x="900113" y="5229200"/>
          <a:ext cx="7740000" cy="110641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Frühlings-Check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2096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EV Fahrzeug-Check mit Testprotokoll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4090919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2AD679B9-B679-442E-B633-0E9F2834F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89" y="926188"/>
            <a:ext cx="7560000" cy="3557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3835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3679821"/>
              </p:ext>
            </p:extLst>
          </p:nvPr>
        </p:nvGraphicFramePr>
        <p:xfrm>
          <a:off x="900113" y="5229200"/>
          <a:ext cx="7740000" cy="8443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Kia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Service 5+ für Fz älter als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4F9B015C-3A85-E47B-B11A-90DF5D8C2C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20715"/>
            <a:ext cx="7200000" cy="409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664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0341D-36F6-9463-5888-B5C59C9C4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C0D7F0B-A897-2D61-CE75-97B6EB1CDB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9018683"/>
              </p:ext>
            </p:extLst>
          </p:nvPr>
        </p:nvGraphicFramePr>
        <p:xfrm>
          <a:off x="900113" y="5229200"/>
          <a:ext cx="7740000" cy="8443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Kia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Smart-Parts mit Preisvorteil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AD696813-B0DA-072B-FC1C-B8B58616D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42" y="908050"/>
            <a:ext cx="7920000" cy="279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6911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Mercedes</a:t>
            </a:r>
          </a:p>
        </p:txBody>
      </p:sp>
    </p:spTree>
    <p:extLst>
      <p:ext uri="{BB962C8B-B14F-4D97-AF65-F5344CB8AC3E}">
        <p14:creationId xmlns:p14="http://schemas.microsoft.com/office/powerpoint/2010/main" val="196997473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571399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Mercedes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20 % Nachlass auf ausgewählte Services für Fz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3BB8E1DB-93AF-64C0-BDF6-E9707AAFE3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740000" cy="3608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6723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6436405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Mercedes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Austauschteile mit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C7DFEA97-114A-C079-0936-F5F7824B9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00" y="908050"/>
            <a:ext cx="7064885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12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Audi</a:t>
            </a:r>
          </a:p>
        </p:txBody>
      </p:sp>
    </p:spTree>
    <p:extLst>
      <p:ext uri="{BB962C8B-B14F-4D97-AF65-F5344CB8AC3E}">
        <p14:creationId xmlns:p14="http://schemas.microsoft.com/office/powerpoint/2010/main" val="332868110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975331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Mercedes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Starparts für Fahrzeuge ab 5 Jahre mit 20 % Preisvorteil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417018B0-81D7-587D-F045-B4D7C99A71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85" y="908050"/>
            <a:ext cx="7224323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1215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764772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Mercedes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Batterie-Check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527AB96E-876F-4049-A66E-486CC14C97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59" y="908050"/>
            <a:ext cx="7596000" cy="2701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4178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Mini</a:t>
            </a:r>
          </a:p>
          <a:p>
            <a:pPr algn="ctr"/>
            <a:endParaRPr lang="de-DE" sz="2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8834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56178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Mini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Mindestens 20 % Rabatt für Mini ab 5 Jahren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DCAB2019-A7B1-1D19-E0BB-B2847D5B0F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36712"/>
            <a:ext cx="4212000" cy="430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7519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Mitsubishi</a:t>
            </a:r>
          </a:p>
        </p:txBody>
      </p:sp>
    </p:spTree>
    <p:extLst>
      <p:ext uri="{BB962C8B-B14F-4D97-AF65-F5344CB8AC3E}">
        <p14:creationId xmlns:p14="http://schemas.microsoft.com/office/powerpoint/2010/main" val="279905978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149124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Mitsubishi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Sicherheits-Check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66BFC341-5F29-F0E7-CC10-52AB978D80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4" y="947899"/>
            <a:ext cx="5760473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5751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975952-645F-B551-7D53-064532C0F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6DBAC69A-9E35-9886-42D4-B207BE5417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49923"/>
              </p:ext>
            </p:extLst>
          </p:nvPr>
        </p:nvGraphicFramePr>
        <p:xfrm>
          <a:off x="900113" y="5229200"/>
          <a:ext cx="7740000" cy="11491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Mitsubishi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Räder / Reifen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5 Jahre Garantie bei Kauf von einem Satz Winterkompletträder auch für die Serienbereifung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0" name="Grafik 9">
            <a:extLst>
              <a:ext uri="{FF2B5EF4-FFF2-40B4-BE49-F238E27FC236}">
                <a16:creationId xmlns:a16="http://schemas.microsoft.com/office/drawing/2014/main" id="{89B54E59-5B3E-92B7-D081-88D6B5B40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410" y="908067"/>
            <a:ext cx="4680000" cy="394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1353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Nissan</a:t>
            </a:r>
          </a:p>
        </p:txBody>
      </p:sp>
    </p:spTree>
    <p:extLst>
      <p:ext uri="{BB962C8B-B14F-4D97-AF65-F5344CB8AC3E}">
        <p14:creationId xmlns:p14="http://schemas.microsoft.com/office/powerpoint/2010/main" val="21406873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4100473"/>
              </p:ext>
            </p:extLst>
          </p:nvPr>
        </p:nvGraphicFramePr>
        <p:xfrm>
          <a:off x="900113" y="5229200"/>
          <a:ext cx="7740000" cy="11491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www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1 Jahr Garantieverlängerung mit jeder Wartung, für Fahrzeuge bis 6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49871C08-19C0-4ED8-BFA3-9201BE5514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836712"/>
            <a:ext cx="7848000" cy="4083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1033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CD2F57-8C80-FF97-5B41-B1819C2312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A6D3C51-6057-1A8F-5C14-A202C4DAE9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6283485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Transportpaket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€ 702,- bis € 899,-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C980DE23-B9B0-46FE-8DBA-9ACBB723B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68" y="903385"/>
            <a:ext cx="5436000" cy="399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299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78506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Audi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Car-Check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AD4E2D19-99B3-1E06-9700-9BF7730A1A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258" y="908050"/>
            <a:ext cx="5123374" cy="37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426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0EDFF-1797-C11E-8131-935BD0AB6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CC6FB438-2064-CA3E-F293-9E5E76D588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2846004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Schutz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Family-Paket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€ 1.061,- bis  1.609,-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BAE106D7-2C94-4B76-943B-59936B743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21867"/>
            <a:ext cx="6480000" cy="4117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1009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7FC65-A2B6-2DDE-3C69-AF4666ADD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1DB4B2C2-91F3-F487-EC1B-FB8707C34E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166490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Schutz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Basis-Paket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€ 122,- bis € 226,-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356FF2F7-176E-4747-AF40-3D1A66A017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61" y="903445"/>
            <a:ext cx="5652000" cy="4176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7039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107A3-7E03-8CAF-22B4-2DAE1BC2E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E1AE5A5E-1E3C-47C2-7FEE-0F3F107888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141897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Schutz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Basis-Paket Winter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 € 158,- bis € 235,-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154DC09D-AD44-4F7F-AC05-2785BC4C3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64704"/>
            <a:ext cx="5688000" cy="412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0392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87BBA-F0A7-E2B9-A97C-AB14913CA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F133D196-3775-8B2B-5DD4-2B9985EFF7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812939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Fahrrad-Paket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 € 1.134,- bis € 1.567,-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EBB28E86-FFB5-407F-8CD2-E1E8DED83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704716"/>
            <a:ext cx="5688000" cy="4302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497161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7B891-6866-DADF-DBBD-F048B08B5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547B7B8-ACC2-857F-E542-A4D32CE6E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27866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10 % Rabatt auf Fahrradträger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5ABE342-CBEF-444B-8CD4-DB7331BDB0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532" y="908050"/>
            <a:ext cx="7632000" cy="2683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1997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7B891-6866-DADF-DBBD-F048B08B5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547B7B8-ACC2-857F-E542-A4D32CE6E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773157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Fahrradpaket mit kostenloser Kofferraumwanne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Grafik 7">
            <a:extLst>
              <a:ext uri="{FF2B5EF4-FFF2-40B4-BE49-F238E27FC236}">
                <a16:creationId xmlns:a16="http://schemas.microsoft.com/office/drawing/2014/main" id="{11D2919D-4DCB-4CE1-946B-F971806FBE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911600"/>
            <a:ext cx="7740000" cy="2854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35480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7B891-6866-DADF-DBBD-F048B08B5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547B7B8-ACC2-857F-E542-A4D32CE6E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6977773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Frühlings-Check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CA7D0FA9-CB4B-4A90-9A6E-F296C93325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11915"/>
            <a:ext cx="7776000" cy="343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50690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7B891-6866-DADF-DBBD-F048B08B5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547B7B8-ACC2-857F-E542-A4D32CE6EF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585249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Nissan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Klimaanlagen-Check mit Pollenfilterwechsel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D781006E-7023-4E9B-B069-7003E21D5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704000" cy="341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55524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Opel</a:t>
            </a:r>
          </a:p>
        </p:txBody>
      </p:sp>
    </p:spTree>
    <p:extLst>
      <p:ext uri="{BB962C8B-B14F-4D97-AF65-F5344CB8AC3E}">
        <p14:creationId xmlns:p14="http://schemas.microsoft.com/office/powerpoint/2010/main" val="93532451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0838386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Opel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5-Plus Service für Fahrzeuge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81D1FDA6-B319-E97E-CF4D-D55F399A74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895414"/>
            <a:ext cx="8100000" cy="2094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9121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01CA9-3ECE-BF5E-F58B-143009727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50ABF5F0-2066-CADF-7382-567315863D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92757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Audi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Batterie-Check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1604E004-5204-9EC8-9302-23751660C4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35" y="881658"/>
            <a:ext cx="4927705" cy="3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196897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63EE9-E5CC-2AAE-AD2B-E31E75D63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5B08BA8E-0D09-292E-410F-A679E82AE02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4266954"/>
              </p:ext>
            </p:extLst>
          </p:nvPr>
        </p:nvGraphicFramePr>
        <p:xfrm>
          <a:off x="900113" y="5243645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Opel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Kostenloser Windschutzscheiben-Check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8A170D78-0432-4390-B7CC-16F2701CAA09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34C68C1-021B-4DEC-A0D3-89EF152F10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28" y="908050"/>
            <a:ext cx="7380000" cy="306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6121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Peugeot</a:t>
            </a:r>
          </a:p>
        </p:txBody>
      </p:sp>
    </p:spTree>
    <p:extLst>
      <p:ext uri="{BB962C8B-B14F-4D97-AF65-F5344CB8AC3E}">
        <p14:creationId xmlns:p14="http://schemas.microsoft.com/office/powerpoint/2010/main" val="201561081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98A12-270E-9FE2-B93C-4BDE51257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4545FCD-64A7-9D0D-0983-E79E48F43E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431133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www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3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Peugeot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5-Plus Service für Fahrzeuge ab 5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DDCCFE2C-0151-F425-7E9A-72041FFDA2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354" y="908052"/>
            <a:ext cx="7200000" cy="4174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42370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E0CCF-2C5B-19CC-B68B-2A9277695B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85C467A3-45F7-3303-1B9A-6E9F0AE000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526417"/>
              </p:ext>
            </p:extLst>
          </p:nvPr>
        </p:nvGraphicFramePr>
        <p:xfrm>
          <a:off x="900113" y="5229225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209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Peugeot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Kostenloser Windschutzscheiben-Check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Textfeld 3">
            <a:extLst>
              <a:ext uri="{FF2B5EF4-FFF2-40B4-BE49-F238E27FC236}">
                <a16:creationId xmlns:a16="http://schemas.microsoft.com/office/drawing/2014/main" id="{C27903B6-726A-4FD5-A354-954AF6AA7489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2E1FAFF-61F3-4745-B43C-E536D72E1B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90" y="908050"/>
            <a:ext cx="7560000" cy="3285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7454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Renault</a:t>
            </a:r>
          </a:p>
        </p:txBody>
      </p:sp>
    </p:spTree>
    <p:extLst>
      <p:ext uri="{BB962C8B-B14F-4D97-AF65-F5344CB8AC3E}">
        <p14:creationId xmlns:p14="http://schemas.microsoft.com/office/powerpoint/2010/main" val="30353034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404945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Renault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bis € 60,- Rabatt beim Bremsen-Service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Textfeld 6">
            <a:extLst>
              <a:ext uri="{FF2B5EF4-FFF2-40B4-BE49-F238E27FC236}">
                <a16:creationId xmlns:a16="http://schemas.microsoft.com/office/drawing/2014/main" id="{0DEF71EC-90ED-44FD-B50A-E50813D0148E}"/>
              </a:ext>
            </a:extLst>
          </p:cNvPr>
          <p:cNvSpPr txBox="1"/>
          <p:nvPr/>
        </p:nvSpPr>
        <p:spPr>
          <a:xfrm rot="20754366">
            <a:off x="61742" y="266700"/>
            <a:ext cx="939800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NEU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BB36FE2-7C68-4CB6-A14F-5B8BD2E2CC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36981"/>
            <a:ext cx="7596000" cy="291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1528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Renault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Zubehör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€ 75,- Zubehör-Gutschein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03B3140E-78BE-4251-8215-92F0F6758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836712"/>
            <a:ext cx="7524000" cy="373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99049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Renault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Renault Advantage Teile für Fahrzeuge älter als 4 Jahre, 20 %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DF4BE666-8451-0F8C-A4A1-E39A30A61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920000" cy="306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11863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CE11B-7816-C8FE-A75B-362D0F1B5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B4F01BE7-2F96-A1C6-E12A-2C81B3469A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809656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Renault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Wieder aufbereitete Teile mit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rafik 5">
            <a:extLst>
              <a:ext uri="{FF2B5EF4-FFF2-40B4-BE49-F238E27FC236}">
                <a16:creationId xmlns:a16="http://schemas.microsoft.com/office/drawing/2014/main" id="{C5598D8F-F940-EFDE-CCFB-BE33D179C5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20944"/>
            <a:ext cx="7380000" cy="370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246554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Seat</a:t>
            </a:r>
          </a:p>
        </p:txBody>
      </p:sp>
    </p:spTree>
    <p:extLst>
      <p:ext uri="{BB962C8B-B14F-4D97-AF65-F5344CB8AC3E}">
        <p14:creationId xmlns:p14="http://schemas.microsoft.com/office/powerpoint/2010/main" val="2850585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699DE1-F4EF-E63E-32AD-97F96CD100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D4A2A66-4B66-E8A3-6E22-5AB21B8968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1546338"/>
              </p:ext>
            </p:extLst>
          </p:nvPr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Audi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Austauschteile mit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€ 0,00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0E6CC267-92BB-8230-FA9E-05CD4B0681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74"/>
            <a:ext cx="4788000" cy="3795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2891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8070F-97F3-E043-4216-F20886AF5D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2759CA4-3845-25D7-0D96-13E430DFE930}"/>
              </a:ext>
            </a:extLst>
          </p:cNvPr>
          <p:cNvGraphicFramePr>
            <a:graphicFrameLocks noGrp="1"/>
          </p:cNvGraphicFramePr>
          <p:nvPr/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Seat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Economy-Teile für Fahrzeuge ab 4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3554" name="Picture 2" descr="D:\Büro\Dreamweaver\2023\07 Juli\Service\Service_Internet\S_Seat_2.jpg">
            <a:extLst>
              <a:ext uri="{FF2B5EF4-FFF2-40B4-BE49-F238E27FC236}">
                <a16:creationId xmlns:a16="http://schemas.microsoft.com/office/drawing/2014/main" id="{06D651BE-D6E9-5ECF-A735-D0A352ECE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037" y="908050"/>
            <a:ext cx="7920000" cy="2937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905167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/>
        </p:nvGraphicFramePr>
        <p:xfrm>
          <a:off x="900113" y="5229200"/>
          <a:ext cx="7740000" cy="940320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Seat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Austauschteile mit 40 %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4578" name="Picture 2" descr="D:\Büro\Dreamweaver\2023\07 Juli\Service\Service_Internet\S_Seat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153" y="885577"/>
            <a:ext cx="7920000" cy="3155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91215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4AB2D-3402-D7E6-AF96-21A0918F5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500759B3-6E3F-3B57-FCD0-B228D9E15E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706153"/>
              </p:ext>
            </p:extLst>
          </p:nvPr>
        </p:nvGraphicFramePr>
        <p:xfrm>
          <a:off x="900113" y="5229200"/>
          <a:ext cx="7740000" cy="99671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 grid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en-GB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328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Seat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15 % Preisvorteil auf Originalteile für Fz ab 4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993F04B5-40E2-B52A-3E90-752ED359E1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62"/>
            <a:ext cx="7848000" cy="2756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7237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Skoda</a:t>
            </a:r>
          </a:p>
        </p:txBody>
      </p:sp>
    </p:spTree>
    <p:extLst>
      <p:ext uri="{BB962C8B-B14F-4D97-AF65-F5344CB8AC3E}">
        <p14:creationId xmlns:p14="http://schemas.microsoft.com/office/powerpoint/2010/main" val="29456370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786374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/>
                        </a:rPr>
                        <a:t>Economyteile mit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E5A5B93E-7BBD-CBA1-17AF-F290A31B8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12909"/>
            <a:ext cx="7560000" cy="391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56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4924-87ED-41BC-62C6-F8B0B3949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05C4E50D-6014-6B0A-E19C-53C7D38A8A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899713"/>
              </p:ext>
            </p:extLst>
          </p:nvPr>
        </p:nvGraphicFramePr>
        <p:xfrm>
          <a:off x="900113" y="5229200"/>
          <a:ext cx="7740000" cy="7833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Service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Clever-Service-Vorteilspreise für Fz ab 4 Jahre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4" name="Grafik 3">
            <a:extLst>
              <a:ext uri="{FF2B5EF4-FFF2-40B4-BE49-F238E27FC236}">
                <a16:creationId xmlns:a16="http://schemas.microsoft.com/office/drawing/2014/main" id="{7DCE829D-A3AB-8672-2856-9D3B8F24FE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099" y="908072"/>
            <a:ext cx="7524000" cy="373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2788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D21F6-442B-333D-69EE-653249996F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E4A41DF6-B1C4-B4B2-DF29-FC1CB8CB67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326661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Austauschteile mit Ersparnis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A81BEA0B-09BE-71BB-9D03-E0117F3A95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5"/>
            <a:ext cx="7632000" cy="382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52043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16391"/>
              </p:ext>
            </p:extLst>
          </p:nvPr>
        </p:nvGraphicFramePr>
        <p:xfrm>
          <a:off x="900113" y="5229200"/>
          <a:ext cx="7740000" cy="4785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Frühjahrs-Check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E1E59393-E1D7-47F9-8834-0BC3230D0F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801247"/>
            <a:ext cx="4680000" cy="370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86880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6057754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Fahrradträger AHK, für 2 Fahrräder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€ 699,00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02103B42-2C9B-4798-9352-4A37CC4EF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230" y="878318"/>
            <a:ext cx="7344000" cy="2419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64974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8487696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Fahrradträger AHK, für 2 Fahrräder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€ 749,00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60C531E5-17BA-4970-8FA4-525BE4A7C9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13" y="860912"/>
            <a:ext cx="7920000" cy="263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74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BMW</a:t>
            </a:r>
          </a:p>
        </p:txBody>
      </p:sp>
    </p:spTree>
    <p:extLst>
      <p:ext uri="{BB962C8B-B14F-4D97-AF65-F5344CB8AC3E}">
        <p14:creationId xmlns:p14="http://schemas.microsoft.com/office/powerpoint/2010/main" val="427379241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9537380"/>
              </p:ext>
            </p:extLst>
          </p:nvPr>
        </p:nvGraphicFramePr>
        <p:xfrm>
          <a:off x="900113" y="5229200"/>
          <a:ext cx="7740000" cy="4785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Transport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Adapter für 4. Fahrrad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€ 189,00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4B811469-D394-4785-8C5E-EEDAE40A5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908050"/>
            <a:ext cx="7920000" cy="2593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66008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6700127"/>
              </p:ext>
            </p:extLst>
          </p:nvPr>
        </p:nvGraphicFramePr>
        <p:xfrm>
          <a:off x="900113" y="5229200"/>
          <a:ext cx="7740000" cy="4785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Schutz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Kofferraumauskleidung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€ 161,00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4F4DE539-1B84-4C3F-A34B-2A2BB0E579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022" y="908050"/>
            <a:ext cx="7920000" cy="2575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1716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677509"/>
              </p:ext>
            </p:extLst>
          </p:nvPr>
        </p:nvGraphicFramePr>
        <p:xfrm>
          <a:off x="900113" y="5229200"/>
          <a:ext cx="7740000" cy="4785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Schutz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Kofferraumwanne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€ 112,00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5C341143-B5E6-4023-929B-02F20540BC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920000" cy="259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03508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246450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Schutz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Ultraschall-Marderabwehrgerät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€ 98,50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A8323737-6B34-47B3-8914-3253F97240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30" y="907224"/>
            <a:ext cx="7920000" cy="2488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04864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9530824"/>
              </p:ext>
            </p:extLst>
          </p:nvPr>
        </p:nvGraphicFramePr>
        <p:xfrm>
          <a:off x="900113" y="5229200"/>
          <a:ext cx="7740000" cy="4785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Design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Spiegelkappen-Set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€ 41,30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285BCA4A-F31C-4DEB-A63A-C015963F72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649" y="908050"/>
            <a:ext cx="7920000" cy="2542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8245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210229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Elektronik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Mobiles Ladegerät Universal Charger, 11kW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€ 1.399,00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82E2B03E-084C-43B0-A968-BDF5FDD6B8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80" y="908050"/>
            <a:ext cx="7920000" cy="254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80917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590027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Elektronik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Wallbox Skoda-Charger, 11kW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€ 775,00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C5F480A1-1134-421C-B4B0-6DE3AC7DDF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164" y="941834"/>
            <a:ext cx="7920000" cy="257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00701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6424642"/>
              </p:ext>
            </p:extLst>
          </p:nvPr>
        </p:nvGraphicFramePr>
        <p:xfrm>
          <a:off x="900113" y="5229200"/>
          <a:ext cx="7740000" cy="4785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Pflege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Frühjahrs-Pflegeset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€ 22,30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Grafik 6">
            <a:extLst>
              <a:ext uri="{FF2B5EF4-FFF2-40B4-BE49-F238E27FC236}">
                <a16:creationId xmlns:a16="http://schemas.microsoft.com/office/drawing/2014/main" id="{73A008DE-6C52-46C9-9480-2C76E76BA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50"/>
            <a:ext cx="7920000" cy="271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6608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85A6C-AF4F-D034-280A-C64F644A10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3">
            <a:extLst>
              <a:ext uri="{FF2B5EF4-FFF2-40B4-BE49-F238E27FC236}">
                <a16:creationId xmlns:a16="http://schemas.microsoft.com/office/drawing/2014/main" id="{D4248538-4F3B-44AC-133A-171CA6A697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7756913"/>
              </p:ext>
            </p:extLst>
          </p:nvPr>
        </p:nvGraphicFramePr>
        <p:xfrm>
          <a:off x="900113" y="5229200"/>
          <a:ext cx="7740000" cy="630957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66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de-DE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URL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Marke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Produkt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Maßnahme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GB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Preis</a:t>
                      </a:r>
                    </a:p>
                  </a:txBody>
                  <a:tcPr marL="72000" marR="72000" marT="36000" marB="360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sng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URL</a:t>
                      </a:r>
                      <a:endParaRPr lang="de-DE" sz="1000" b="0" i="0" u="sng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Skoda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Teile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>
                          <a:effectLst/>
                          <a:latin typeface="Arial" panose="020B0604020202020204" pitchFamily="34" charset="0"/>
                        </a:rPr>
                        <a:t>2 % Teilerabatt pro Jahr des Fz-Alters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de-DE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525" marR="9525" marT="952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3" name="Grafik 2">
            <a:extLst>
              <a:ext uri="{FF2B5EF4-FFF2-40B4-BE49-F238E27FC236}">
                <a16:creationId xmlns:a16="http://schemas.microsoft.com/office/drawing/2014/main" id="{C478854C-A4ED-466A-9FAB-233409C24A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113" y="908079"/>
            <a:ext cx="5832000" cy="4027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670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" y="90805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latin typeface="Arial" pitchFamily="34" charset="0"/>
                <a:cs typeface="Arial" pitchFamily="34" charset="0"/>
              </a:rPr>
              <a:t>Suzuki</a:t>
            </a:r>
          </a:p>
        </p:txBody>
      </p:sp>
    </p:spTree>
    <p:extLst>
      <p:ext uri="{BB962C8B-B14F-4D97-AF65-F5344CB8AC3E}">
        <p14:creationId xmlns:p14="http://schemas.microsoft.com/office/powerpoint/2010/main" val="1942056032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1374</Words>
  <Application>Microsoft Office PowerPoint</Application>
  <PresentationFormat>Bildschirmpräsentation (4:3)</PresentationFormat>
  <Paragraphs>926</Paragraphs>
  <Slides>113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113</vt:i4>
      </vt:variant>
    </vt:vector>
  </HeadingPairs>
  <TitlesOfParts>
    <vt:vector size="117" baseType="lpstr">
      <vt:lpstr>Arial</vt:lpstr>
      <vt:lpstr>Calibri</vt:lpstr>
      <vt:lpstr>Wingdings</vt:lpstr>
      <vt:lpstr>Larissa-Design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Admin</dc:creator>
  <cp:lastModifiedBy>Andreas Wiemann</cp:lastModifiedBy>
  <cp:revision>1162</cp:revision>
  <dcterms:created xsi:type="dcterms:W3CDTF">2019-01-31T14:56:12Z</dcterms:created>
  <dcterms:modified xsi:type="dcterms:W3CDTF">2026-05-07T08:37:58Z</dcterms:modified>
</cp:coreProperties>
</file>