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6"/>
  </p:notesMasterIdLst>
  <p:sldIdLst>
    <p:sldId id="353" r:id="rId2"/>
    <p:sldId id="826" r:id="rId3"/>
    <p:sldId id="1277" r:id="rId4"/>
    <p:sldId id="1283" r:id="rId5"/>
    <p:sldId id="900" r:id="rId6"/>
    <p:sldId id="901" r:id="rId7"/>
    <p:sldId id="1197" r:id="rId8"/>
    <p:sldId id="1318" r:id="rId9"/>
    <p:sldId id="726" r:id="rId10"/>
    <p:sldId id="1307" r:id="rId11"/>
    <p:sldId id="356" r:id="rId12"/>
    <p:sldId id="1284" r:id="rId13"/>
    <p:sldId id="1285" r:id="rId14"/>
    <p:sldId id="1190" r:id="rId15"/>
    <p:sldId id="884" r:id="rId16"/>
    <p:sldId id="1311" r:id="rId17"/>
    <p:sldId id="1308" r:id="rId18"/>
    <p:sldId id="848" r:id="rId19"/>
    <p:sldId id="1312" r:id="rId20"/>
    <p:sldId id="1313" r:id="rId21"/>
    <p:sldId id="358" r:id="rId22"/>
    <p:sldId id="944" r:id="rId23"/>
    <p:sldId id="1287" r:id="rId24"/>
    <p:sldId id="831" r:id="rId25"/>
    <p:sldId id="1238" r:id="rId26"/>
    <p:sldId id="1289" r:id="rId27"/>
    <p:sldId id="886" r:id="rId28"/>
    <p:sldId id="1208" r:id="rId29"/>
    <p:sldId id="1261" r:id="rId30"/>
    <p:sldId id="1263" r:id="rId31"/>
    <p:sldId id="361" r:id="rId32"/>
    <p:sldId id="904" r:id="rId33"/>
    <p:sldId id="1270" r:id="rId34"/>
    <p:sldId id="1125" r:id="rId35"/>
    <p:sldId id="1209" r:id="rId36"/>
    <p:sldId id="1290" r:id="rId37"/>
    <p:sldId id="1173" r:id="rId38"/>
    <p:sldId id="1201" r:id="rId39"/>
    <p:sldId id="1278" r:id="rId40"/>
    <p:sldId id="1292" r:id="rId41"/>
    <p:sldId id="851" r:id="rId42"/>
    <p:sldId id="1130" r:id="rId43"/>
    <p:sldId id="989" r:id="rId44"/>
    <p:sldId id="1098" r:id="rId45"/>
    <p:sldId id="852" r:id="rId46"/>
    <p:sldId id="890" r:id="rId47"/>
    <p:sldId id="294" r:id="rId48"/>
    <p:sldId id="295" r:id="rId49"/>
    <p:sldId id="366" r:id="rId50"/>
    <p:sldId id="607" r:id="rId51"/>
    <p:sldId id="891" r:id="rId52"/>
    <p:sldId id="1067" r:id="rId53"/>
    <p:sldId id="1028" r:id="rId54"/>
    <p:sldId id="1015" r:id="rId55"/>
    <p:sldId id="1205" r:id="rId56"/>
    <p:sldId id="1264" r:id="rId57"/>
    <p:sldId id="1265" r:id="rId58"/>
    <p:sldId id="1266" r:id="rId59"/>
    <p:sldId id="1271" r:id="rId60"/>
    <p:sldId id="1315" r:id="rId61"/>
    <p:sldId id="1316" r:id="rId62"/>
    <p:sldId id="367" r:id="rId63"/>
    <p:sldId id="299" r:id="rId64"/>
    <p:sldId id="1294" r:id="rId65"/>
    <p:sldId id="368" r:id="rId66"/>
    <p:sldId id="1102" r:id="rId67"/>
    <p:sldId id="1296" r:id="rId68"/>
    <p:sldId id="370" r:id="rId69"/>
    <p:sldId id="1135" r:id="rId70"/>
    <p:sldId id="1212" r:id="rId71"/>
    <p:sldId id="1246" r:id="rId72"/>
    <p:sldId id="1297" r:id="rId73"/>
    <p:sldId id="371" r:id="rId74"/>
    <p:sldId id="1182" r:id="rId75"/>
    <p:sldId id="318" r:id="rId76"/>
    <p:sldId id="1239" r:id="rId77"/>
    <p:sldId id="373" r:id="rId78"/>
    <p:sldId id="811" r:id="rId79"/>
    <p:sldId id="1193" r:id="rId80"/>
    <p:sldId id="1207" r:id="rId81"/>
    <p:sldId id="1227" r:id="rId82"/>
    <p:sldId id="1247" r:id="rId83"/>
    <p:sldId id="1298" r:id="rId84"/>
    <p:sldId id="1299" r:id="rId85"/>
    <p:sldId id="1300" r:id="rId86"/>
    <p:sldId id="1301" r:id="rId87"/>
    <p:sldId id="1302" r:id="rId88"/>
    <p:sldId id="1303" r:id="rId89"/>
    <p:sldId id="1304" r:id="rId90"/>
    <p:sldId id="1305" r:id="rId91"/>
    <p:sldId id="1158" r:id="rId92"/>
    <p:sldId id="1159" r:id="rId93"/>
    <p:sldId id="1039" r:id="rId94"/>
    <p:sldId id="932" r:id="rId95"/>
    <p:sldId id="931" r:id="rId96"/>
    <p:sldId id="1257" r:id="rId97"/>
    <p:sldId id="1281" r:id="rId98"/>
    <p:sldId id="1258" r:id="rId99"/>
    <p:sldId id="1171" r:id="rId100"/>
    <p:sldId id="1275" r:id="rId101"/>
    <p:sldId id="1317" r:id="rId102"/>
    <p:sldId id="1319" r:id="rId103"/>
    <p:sldId id="1259" r:id="rId104"/>
    <p:sldId id="1155" r:id="rId10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>
          <p15:clr>
            <a:srgbClr val="A4A3A4"/>
          </p15:clr>
        </p15:guide>
        <p15:guide id="2" orient="horz" pos="3294">
          <p15:clr>
            <a:srgbClr val="A4A3A4"/>
          </p15:clr>
        </p15:guide>
        <p15:guide id="3" pos="5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99542" autoAdjust="0"/>
  </p:normalViewPr>
  <p:slideViewPr>
    <p:cSldViewPr>
      <p:cViewPr varScale="1">
        <p:scale>
          <a:sx n="127" d="100"/>
          <a:sy n="127" d="100"/>
        </p:scale>
        <p:origin x="1218" y="120"/>
      </p:cViewPr>
      <p:guideLst>
        <p:guide orient="horz" pos="572"/>
        <p:guide orient="horz" pos="3294"/>
        <p:guide pos="5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BDFB6-B163-4813-B232-4160628B7A86}" type="datetimeFigureOut">
              <a:rPr lang="de-DE" smtClean="0"/>
              <a:t>01.01.2026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47CFE3-8961-4E57-B578-45444DAA1D3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9486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7CFE3-8961-4E57-B578-45444DAA1D31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648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01.01.2026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01.01.2026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 durch Klicken hinzufügen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01.01.2026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01.01.2026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01.01.2026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01.01.2026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01.01.2026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01.01.2026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01.01.2026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01.01.2026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01.01.2026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0D42-C9CD-4801-B293-61D1F53EC57E}" type="datetimeFigureOut">
              <a:rPr lang="de-DE" smtClean="0"/>
              <a:pPr/>
              <a:t>01.01.2026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bmw.de/de/topics/service-zubehoer/bmw-service/service-5plus.html" TargetMode="External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hyperlink" Target="https://www.volkswagen.de/de/besitzer-und-service/service-und-ersatzteile/reparaturen-und-checks.html" TargetMode="External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hyperlink" Target="https://www.volkswagen.de/de/angebote-und-produkte/zubehoer-und-serviceangebote/saisonangebote.html#checks" TargetMode="External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hyperlink" Target="https://www.volkswagen.de/de/besitzer-und-service/service-und-ersatzteile.html" TargetMode="External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hyperlink" Target="https://www.volkswagen.de/de/angebote-und-produkte/zubehoer-und-serviceangebote/saisonangebote.html#checks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www.citroen.de/wartung-services/aktuelle-angebote/5plus-service.html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www.citroen.de/wartung-services/aktuelle-angebote/5plus-service.html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www.cupraofficial.de/angebote/winter-angebote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www.cupraofficial.de/angebote/winter-angebote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www.dacia.de/wartung/dacia-treuegarantie.html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www.dacia.de/aktuelle-aktion.html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www.dacia.de/aktuelle-aktion.html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s://www.dsautomobiles.de/mein-ds/wartung-services/aktuelle-angebote.html" TargetMode="Externa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s://www.dsautomobiles.de/mein-ds/wartung-services/aktuelle-angebote.html" TargetMode="Externa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s://www.fiat.de/mopar/komplettpreis-angebote" TargetMode="Externa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s://www.fiat.de/besitzer/fiat-expertise/aktuelle-angebote" TargetMode="Externa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s://www.ford.de/service/service-und-reparatur/aktionen-angebote/winter-check" TargetMode="Externa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s://www.ford.de/service/service-und-reparatur/service/ford-economy-service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alfaromeo.de/mopar/angebote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s://www.ford.de/service/service-und-reparatur/service/ford-economy-service" TargetMode="Externa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hyundai.com/de/de/service/serviceleistungen/uebersicht.html" TargetMode="Externa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https://www.hyundai.com/de/de/service/serviceleistungen/uebersicht.html" TargetMode="Externa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hyperlink" Target="https://www.hyundai.com/de/de/service-zubehoer/service/uebersicht.html#tab-sicherheits-check" TargetMode="Externa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hyperlink" Target="https://www.hyundai.com/de/de/beratung-kauf/zubehoer/uebersicht/saisonangebote.html" TargetMode="Externa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hyperlink" Target="https://www.hyundai.com/de/de/beratung-kauf/zubehoer/uebersicht/saisonangebote.html" TargetMode="Externa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hyperlink" Target="https://www.hyundai.com/de/de/service/serviceleistungen/uebersicht.html#tab-hauptuntersuchung" TargetMode="Externa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hyperlink" Target="https://www.jeep.de/mopar/komplettpreis-angebote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alfaromeo.de/mopar/angebote" TargetMode="Externa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hyperlink" Target="https://www.jeep.de/mopar/starterbatterien-2025" TargetMode="Externa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hyperlink" Target="https://www.kia.com/de/service/serviceangebote/kia-winterangebote/#health-check" TargetMode="Externa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hyperlink" Target="https://www.kia.com/de/service/kia-service-5-plus/" TargetMode="Externa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hyperlink" Target="https://www.kia.com/de/service/kia-service-5-plus/" TargetMode="Externa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hyperlink" Target="https://www.mercedes-benz.de/passengercars/services/service-select.html?gad_source=1&amp;gclid=CjwKCAjw9IayBhBJEiwAVuc3fpqDIlQhkVXgiQFZrGB_BqnaLJEXDYeX-1jPLwyC7B698w1jnpUTshoCvM4QAvD_BwE&amp;gclsrc=aw.ds#/eligible-vehicles" TargetMode="Externa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hyperlink" Target="https://www.mercedes-benz.de/passengercars/parts-accessoires/genuine-parts-accessories/parts-portfolio.module.html" TargetMode="Externa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hyperlink" Target="https://www.mercedes-benz.de/passengercars/parts-accessoires/genuine-parts-accessories/genuine-parts.module.html" TargetMode="Externa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hyperlink" Target="https://www.mini.de/de_DE/home/services/service5plus.html" TargetMode="Externa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hyperlink" Target="https://www.mitsubishi-motors.de/service-zubehoer/service" TargetMode="Externa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hyperlink" Target="https://www.nissan.de/kunden/angebote/7plus.html" TargetMode="Externa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hyperlink" Target="https://www.nissan.de/kunden/zubehoer-und-ausruestungen/pakete.html" TargetMode="Externa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hyperlink" Target="https://www.nissan.de/kunden/zubehoer-und-ausruestungen/pakete.html" TargetMode="Externa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hyperlink" Target="https://www.nissan.de/kunden/zubehoer-und-ausruestungen/pakete.html" TargetMode="Externa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hyperlink" Target="https://www.nissan.de/kunden/zubehoer-und-ausruestungen/pakete.html" TargetMode="Externa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hyperlink" Target="https://www.nissan.de/kunden/zubehoer-und-ausruestungen/pakete.html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ww.audi.de/de/service-zubehoer/audi-services/#a68d1551-c8f5-45f7-8167-937f66b04778-1" TargetMode="Externa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hyperlink" Target="https://www.nissan.de/kunden/zubehoer-und-ausruestungen/pakete.html" TargetMode="Externa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hyperlink" Target="https://www.nissan.de/kunden/angebote/winterkampagne.html" TargetMode="Externa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hyperlink" Target="https://www.opel.de/service/angebote/5plus-service.html" TargetMode="Externa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hyperlink" Target="https://www.opel.de/service/angebote/aktuell.html" TargetMode="Externa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hyperlink" Target="https://www.peugeot.de/service/meinen-peugeot-warten/aktuelle-angebote/5plus-service.html" TargetMode="Externa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hyperlink" Target="https://www.peugeot.de/service/meinen-peugeot-warten/aktuelle-angebote.html" TargetMode="Externa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hyperlink" Target="https://www.renault.de/services/economyparts-fahrzeug-werterhalt.html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audi.de/de/service-zubehoer/audi-services/#a68d1551-c8f5-45f7-8167-937f66b04778-1" TargetMode="Externa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hyperlink" Target="https://www.renault.de/service/economy-parts.html" TargetMode="Externa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hyperlink" Target="https://www.renault.de/service/aktuelle-aktionen.html" TargetMode="Externa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hyperlink" Target="https://www.renault.de/service/aktuelle-aktionen.html" TargetMode="Externa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hyperlink" Target="https://www.seat.de/service-zubehoer/teile-zubehoer/uebersicht.html" TargetMode="Externa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hyperlink" Target="https://www.seat.de/service-zubehoer/teile-zubehoer/uebersicht.html" TargetMode="Externa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hyperlink" Target="https://www.seat.de/service-zubehoer/teile-zubehoer/uebersicht.html" TargetMode="Externa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hyperlink" Target="https://www.skoda-auto.de/service/original-teile" TargetMode="Externa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hyperlink" Target="https://www.skoda-auto.de/service/clever-service-vorteilspreise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www.audi.de/de/service-zubehoer/audi-services/#a68d1551-c8f5-45f7-8167-937f66b04778-1" TargetMode="Externa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hyperlink" Target="https://www.skoda-auto.de/service/original-teile" TargetMode="Externa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hyperlink" Target="https://www.skoda-auto.de/service/teilerabatt" TargetMode="Externa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hyperlink" Target="https://www.skoda-auto.de/service/aktion-winter-2025" TargetMode="Externa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hyperlink" Target="https://www.skoda-auto.de/service/aktion-winter-2025" TargetMode="Externa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hyperlink" Target="https://www.skoda-auto.de/service/aktion-winter-2025" TargetMode="Externa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hyperlink" Target="https://www.skoda-auto.de/service/aktion-winter-2025" TargetMode="Externa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hyperlink" Target="https://www.skoda-auto.de/service/aktion-winter-2025" TargetMode="Externa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hyperlink" Target="https://www.skoda-auto.de/service/aktion-winter-2025" TargetMode="Externa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hyperlink" Target="https://www.skoda-auto.de/service/aktion-winter-2025" TargetMode="External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hyperlink" Target="https://www.skoda-auto.de/service/aktion-winter-2025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hyperlink" Target="https://www.skoda-auto.de/service/aktion-winter-2025" TargetMode="External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hyperlink" Target="https://www.subaru.de/gefuehlt-wie-neu" TargetMode="External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hyperlink" Target="https://auto.suzuki.de/service/wartung-service" TargetMode="External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hyperlink" Target="https://www.toyota.de/zubehoer-service/angebote-tipps/herbstangebote" TargetMode="External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hyperlink" Target="https://www.toyota.de/zubehoer-service/angebote-tipps/herbstangebote" TargetMode="External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hyperlink" Target="https://www.toyota.de/zubehoer-service/angebote-tipps/herbstangebote" TargetMode="External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hyperlink" Target="https://www.toyota.de/zubehoer-service/zubehoer/standheizung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Service-Angebote auf den Internetseiten der Fabrikate </a:t>
            </a:r>
            <a:br>
              <a:rPr lang="de-DE" sz="2400" b="1" dirty="0">
                <a:latin typeface="Arial" pitchFamily="34" charset="0"/>
                <a:cs typeface="Arial" pitchFamily="34" charset="0"/>
              </a:rPr>
            </a:br>
            <a:r>
              <a:rPr lang="de-DE" sz="2400" b="1" dirty="0">
                <a:latin typeface="Arial" pitchFamily="34" charset="0"/>
                <a:cs typeface="Arial" pitchFamily="34" charset="0"/>
              </a:rPr>
              <a:t> Dezember 2025</a:t>
            </a:r>
          </a:p>
        </p:txBody>
      </p:sp>
    </p:spTree>
    <p:extLst>
      <p:ext uri="{BB962C8B-B14F-4D97-AF65-F5344CB8AC3E}">
        <p14:creationId xmlns:p14="http://schemas.microsoft.com/office/powerpoint/2010/main" val="591961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08A510-035B-AD5B-46B4-9976E9AE7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FF3CEC14-74DD-D4F4-A2CF-0496462BD152}"/>
              </a:ext>
            </a:extLst>
          </p:cNvPr>
          <p:cNvGraphicFramePr>
            <a:graphicFrameLocks noGrp="1"/>
          </p:cNvGraphicFramePr>
          <p:nvPr/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2"/>
                        </a:rPr>
                        <a:t>URL</a:t>
                      </a:r>
                      <a:endParaRPr lang="de-DE" sz="1000" b="0" i="0" u="sng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BMW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20 % Ersparnis für BMW älter als 5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105B679E-080F-F367-DE44-FBD8CD1AC7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96" y="908076"/>
            <a:ext cx="7272000" cy="367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42714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C250C7-D874-9C74-3563-CEA83C7ABC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76FE700F-83A3-AD33-696B-C3B91EC37A40}"/>
              </a:ext>
            </a:extLst>
          </p:cNvPr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VW</a:t>
            </a:r>
          </a:p>
        </p:txBody>
      </p:sp>
    </p:spTree>
    <p:extLst>
      <p:ext uri="{BB962C8B-B14F-4D97-AF65-F5344CB8AC3E}">
        <p14:creationId xmlns:p14="http://schemas.microsoft.com/office/powerpoint/2010/main" val="163431421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06F791-9B2D-4D39-FA74-D47F303D9B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F298607A-52F5-6703-8248-F9230DF19B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873429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VW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Winter-Check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170A0E96-5AEC-5A7B-815E-8EE315B102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73"/>
            <a:ext cx="7488000" cy="338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92669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E6CF81-3EDE-1457-F4F3-11862DAE2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FF53F16A-73EA-E7F5-8448-936F6D3EBA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081343"/>
              </p:ext>
            </p:extLst>
          </p:nvPr>
        </p:nvGraphicFramePr>
        <p:xfrm>
          <a:off x="900113" y="5229200"/>
          <a:ext cx="7740000" cy="9967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VW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Räder / Reifen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2 % Rabatt pro Jahr des Fz-Alter bis maximal 30 % auf Serviceleistungen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8B745CE1-9E4E-4947-8BF3-CA396255A2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908050"/>
            <a:ext cx="7812000" cy="2384563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C6FB202B-DECB-7E37-B12D-8085112CDF1E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</p:spTree>
    <p:extLst>
      <p:ext uri="{BB962C8B-B14F-4D97-AF65-F5344CB8AC3E}">
        <p14:creationId xmlns:p14="http://schemas.microsoft.com/office/powerpoint/2010/main" val="303448906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390D2B-774A-3FDC-9D7E-586ECD66F9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DDB350E4-EFDF-0D6B-7FA2-78991901F0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68924"/>
              </p:ext>
            </p:extLst>
          </p:nvPr>
        </p:nvGraphicFramePr>
        <p:xfrm>
          <a:off x="900113" y="5229200"/>
          <a:ext cx="7740000" cy="9967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VW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 und Zubehör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Sofortkredit, bis zu € 6.000,-, maximal 48 Monaten Laufzeit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DCAA997C-1C6B-454E-2A79-41BC8710F7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42" y="764704"/>
            <a:ext cx="8100000" cy="306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34397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733042"/>
              </p:ext>
            </p:extLst>
          </p:nvPr>
        </p:nvGraphicFramePr>
        <p:xfrm>
          <a:off x="900113" y="5229200"/>
          <a:ext cx="7740000" cy="11491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VW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Economy-Teile für Fahrzeuge älter als 4 Jahre, mit 30 % Preisvorteil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AD48EAC9-5129-EC9D-C4A4-8FED4BBFCD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46" y="881862"/>
            <a:ext cx="7632000" cy="237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77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Citro</a:t>
            </a:r>
            <a:r>
              <a:rPr lang="de-DE" sz="2400" b="1" dirty="0">
                <a:latin typeface="Arial"/>
                <a:cs typeface="Arial"/>
              </a:rPr>
              <a:t>ën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54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81C9B9-2CAB-27FD-8F6B-4536884233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C19FD332-6941-07CA-4384-6AE59A5168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819688"/>
              </p:ext>
            </p:extLst>
          </p:nvPr>
        </p:nvGraphicFramePr>
        <p:xfrm>
          <a:off x="900113" y="5229200"/>
          <a:ext cx="7740000" cy="8443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Citroen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5plus Service für Fahrzeuge ab 5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DAD9DDDB-F6F3-6B76-DEA2-1E6D38F255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21" y="908071"/>
            <a:ext cx="7524000" cy="402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613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4D1DA2-8137-524E-2B2E-E9DB9F464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FEC97866-9E24-6E06-8030-E80FD895FC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937439"/>
              </p:ext>
            </p:extLst>
          </p:nvPr>
        </p:nvGraphicFramePr>
        <p:xfrm>
          <a:off x="891377" y="5080490"/>
          <a:ext cx="7740000" cy="188329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6">
                <a:tc rowSpan="4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Citroen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Eurorepar Starterbatterie 52 Ah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€ 94,99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811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Eurorepar Starterbatterie 60 Ah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€ 114,99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1508068"/>
                  </a:ext>
                </a:extLst>
              </a:tr>
              <a:tr h="28151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Eurorepar Starterbatterie 70 Ah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€ 129,99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1216605"/>
                  </a:ext>
                </a:extLst>
              </a:tr>
              <a:tr h="41032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Eurorepar Starterbatterie 70 Ah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€ 199,99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3087591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9A5F12A7-6FC4-62D5-6FE8-0422A53C15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21" y="835862"/>
            <a:ext cx="5256000" cy="410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795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842E53-5FFD-AAE2-D33F-26A9D907A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0FC430DE-AA6B-42E5-FC84-3325FFCEFEAE}"/>
              </a:ext>
            </a:extLst>
          </p:cNvPr>
          <p:cNvSpPr txBox="1"/>
          <p:nvPr/>
        </p:nvSpPr>
        <p:spPr>
          <a:xfrm>
            <a:off x="0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Cupra</a:t>
            </a:r>
          </a:p>
        </p:txBody>
      </p:sp>
    </p:spTree>
    <p:extLst>
      <p:ext uri="{BB962C8B-B14F-4D97-AF65-F5344CB8AC3E}">
        <p14:creationId xmlns:p14="http://schemas.microsoft.com/office/powerpoint/2010/main" val="3621686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5275572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Cupra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Winter-Check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8907156C-A88B-E6EA-6B0B-97291A529F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79"/>
            <a:ext cx="5868000" cy="386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64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96F7A3-0693-F929-9120-65AA5D720A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BC805E5B-E1FB-55BA-8E1F-82A34ABDC8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175191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Cupra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Räder / Reifen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Räderwechsel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8F5CA494-97AD-074E-5411-596A56D742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17518"/>
            <a:ext cx="5508000" cy="379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67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1985B7-0A63-C737-21EA-43E7E7845B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6E1F0527-B694-1380-126F-44F4CC4E2B32}"/>
              </a:ext>
            </a:extLst>
          </p:cNvPr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Dacia</a:t>
            </a:r>
          </a:p>
        </p:txBody>
      </p:sp>
    </p:spTree>
    <p:extLst>
      <p:ext uri="{BB962C8B-B14F-4D97-AF65-F5344CB8AC3E}">
        <p14:creationId xmlns:p14="http://schemas.microsoft.com/office/powerpoint/2010/main" val="4029408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96828"/>
              </p:ext>
            </p:extLst>
          </p:nvPr>
        </p:nvGraphicFramePr>
        <p:xfrm>
          <a:off x="900113" y="5229200"/>
          <a:ext cx="7740000" cy="11491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Dacia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1 Jahr Garantieverlängerung mit jeder Wartung, für Fahrzeuge bis 6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759FB246-40C3-F819-E692-C95A7DF51A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06" y="908094"/>
            <a:ext cx="4032000" cy="387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1043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E80279-07FD-EF92-009E-ED3AE1BAE4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A2E1EBCB-94EB-EAE0-728E-E1478A24CB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347950"/>
              </p:ext>
            </p:extLst>
          </p:nvPr>
        </p:nvGraphicFramePr>
        <p:xfrm>
          <a:off x="900113" y="5229200"/>
          <a:ext cx="7740000" cy="9967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Dacia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Zubehör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€ 75,- Gutschein bei Erwerb von Original-Zubehör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191AEE1C-46E1-0F7B-2053-09F2CE98BE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25" y="892436"/>
            <a:ext cx="6840000" cy="392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949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Alfa Romeo</a:t>
            </a:r>
          </a:p>
        </p:txBody>
      </p:sp>
    </p:spTree>
    <p:extLst>
      <p:ext uri="{BB962C8B-B14F-4D97-AF65-F5344CB8AC3E}">
        <p14:creationId xmlns:p14="http://schemas.microsoft.com/office/powerpoint/2010/main" val="1343925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DDCD55-BB4E-0F4C-7CC2-AB2DBC1867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B3EA0A8C-AD24-6E78-EE1A-AEF2D35595D2}"/>
              </a:ext>
            </a:extLst>
          </p:cNvPr>
          <p:cNvGraphicFramePr>
            <a:graphicFrameLocks noGrp="1"/>
          </p:cNvGraphicFramePr>
          <p:nvPr/>
        </p:nvGraphicFramePr>
        <p:xfrm>
          <a:off x="900113" y="5229200"/>
          <a:ext cx="7740000" cy="9967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2"/>
                        </a:rPr>
                        <a:t>URL</a:t>
                      </a:r>
                      <a:endParaRPr lang="de-DE" sz="1000" b="0" i="0" u="sng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Dacia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Service-Sparbuch mit bis zu € 155,- Ersparnis für diverse Serviceleistungen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7E4EFF60-23AF-6D0C-276D-D655E6B14B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33" y="980742"/>
            <a:ext cx="3168000" cy="391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5130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DS</a:t>
            </a:r>
          </a:p>
        </p:txBody>
      </p:sp>
    </p:spTree>
    <p:extLst>
      <p:ext uri="{BB962C8B-B14F-4D97-AF65-F5344CB8AC3E}">
        <p14:creationId xmlns:p14="http://schemas.microsoft.com/office/powerpoint/2010/main" val="26186504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648966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DS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5plus Service für Fahrzeuge ab 5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Grafik 7">
            <a:extLst>
              <a:ext uri="{FF2B5EF4-FFF2-40B4-BE49-F238E27FC236}">
                <a16:creationId xmlns:a16="http://schemas.microsoft.com/office/drawing/2014/main" id="{DA39A8E2-C039-CE06-B1A5-BDDB1F8611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94" y="895414"/>
            <a:ext cx="7920000" cy="276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2011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145931-AB74-4777-F9A0-AA01C32D1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6D8832C8-AE3B-9D08-E6FF-35C025201B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052968"/>
              </p:ext>
            </p:extLst>
          </p:nvPr>
        </p:nvGraphicFramePr>
        <p:xfrm>
          <a:off x="891377" y="5080490"/>
          <a:ext cx="7740000" cy="188329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6">
                <a:tc rowSpan="4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DS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Eurorepar Starterbatterie 60 Ah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€ 114,99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811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Eurorepar Starterbatterie 60 Ah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€ 114,99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1508068"/>
                  </a:ext>
                </a:extLst>
              </a:tr>
              <a:tr h="28151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Eurorepar Starterbatterie 70 Ah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€ 129,99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1216605"/>
                  </a:ext>
                </a:extLst>
              </a:tr>
              <a:tr h="41032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Eurorepar Starterbatterie 70 Ah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€ 199,99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3087591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0C0EFD44-7006-AFF0-FB45-8F8886F17D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30" y="891200"/>
            <a:ext cx="4824000" cy="391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3001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Fiat</a:t>
            </a:r>
          </a:p>
        </p:txBody>
      </p:sp>
    </p:spTree>
    <p:extLst>
      <p:ext uri="{BB962C8B-B14F-4D97-AF65-F5344CB8AC3E}">
        <p14:creationId xmlns:p14="http://schemas.microsoft.com/office/powerpoint/2010/main" val="19384368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65F60B-0240-C7DB-A6B8-77CF99CE23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19E5F73A-A35D-D93B-C553-5AD1641044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35913"/>
              </p:ext>
            </p:extLst>
          </p:nvPr>
        </p:nvGraphicFramePr>
        <p:xfrm>
          <a:off x="900113" y="5229200"/>
          <a:ext cx="7740000" cy="79208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Fiat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Komplettpreisprogramm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9F0C0DA3-9141-0480-CE09-CEFBEEBC4E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50" y="910280"/>
            <a:ext cx="6192000" cy="383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0367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1A3F34-18F2-3BBA-8E57-BB6C43DEC4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4ED9D395-275E-D786-F5B1-FB034F79BD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847895"/>
              </p:ext>
            </p:extLst>
          </p:nvPr>
        </p:nvGraphicFramePr>
        <p:xfrm>
          <a:off x="891377" y="5080490"/>
          <a:ext cx="7740000" cy="188329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6">
                <a:tc rowSpan="4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Fiat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Eurorepar Starterbatterie 52 Ah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€ 94,99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811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Eurorepar Starterbatterie 60 Ah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€ 114,99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1508068"/>
                  </a:ext>
                </a:extLst>
              </a:tr>
              <a:tr h="28151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Eurorepar Starterbatterie 70 Ah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€ 129,99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1216605"/>
                  </a:ext>
                </a:extLst>
              </a:tr>
              <a:tr h="41032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Eurorepar Starterbatterie 70 Ah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€ 199,00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3087591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A6811745-FF91-9F9E-456C-F8C5EBD56B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101"/>
            <a:ext cx="5436000" cy="397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8510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Ford</a:t>
            </a:r>
          </a:p>
        </p:txBody>
      </p:sp>
    </p:spTree>
    <p:extLst>
      <p:ext uri="{BB962C8B-B14F-4D97-AF65-F5344CB8AC3E}">
        <p14:creationId xmlns:p14="http://schemas.microsoft.com/office/powerpoint/2010/main" val="21734831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A841A3-B734-D787-D0A8-9A199F88E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C06EA3C6-58CC-2E34-42A9-84543CBE28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394009"/>
              </p:ext>
            </p:extLst>
          </p:nvPr>
        </p:nvGraphicFramePr>
        <p:xfrm>
          <a:off x="900113" y="5224969"/>
          <a:ext cx="7740000" cy="142038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2">
                <a:tc rowSpan="3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Ford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Winter-Check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€ 15,00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5656431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Transport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Thule Dachträger für Skier und Snowboards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€ 305,00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0896867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Schutz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Allwetterfußmatten, vorne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€ 54,00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2304884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C8B5092F-7CD7-D46A-108B-69D34F6C33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98"/>
            <a:ext cx="5688000" cy="396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6249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497322-6C8F-9401-251C-ADE5CCD7C4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CA9AF475-B07D-32FE-ED84-4D09E32AC3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743599"/>
              </p:ext>
            </p:extLst>
          </p:nvPr>
        </p:nvGraphicFramePr>
        <p:xfrm>
          <a:off x="900113" y="5089758"/>
          <a:ext cx="7740000" cy="176824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2">
                <a:tc rowSpan="2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Ford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Economy-Angebote für Fz älter als 5 Jahre, Ölwechsel inkl. Ölfilter und -dichtung, PKW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€ 249,00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5656431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Economy-Angebote für Fz älter als 5 Jahre, Ölwechsel inkl. Ölfilter und -dichtung, für Nfz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€ 269,00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61246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0C74DFFF-EC8B-6423-725C-635D3AF769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08056"/>
            <a:ext cx="7740000" cy="391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684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30139B-D59E-B649-01C8-C3FED44FBF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76620B8B-20B6-3173-1FF6-6D16867DEF1C}"/>
              </a:ext>
            </a:extLst>
          </p:cNvPr>
          <p:cNvGraphicFramePr>
            <a:graphicFrameLocks noGrp="1"/>
          </p:cNvGraphicFramePr>
          <p:nvPr/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Alfa Romeo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Komplettpreisangebote für Fz. ab 4 Jahren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24119DC6-1CE8-2812-C388-FF1F509295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47" y="895350"/>
            <a:ext cx="3456000" cy="4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7709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0CC3A1-167F-2C70-E6B0-DDC3AC20DB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4CB35FDD-D1DF-E0FA-A286-C35475EF37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083799"/>
              </p:ext>
            </p:extLst>
          </p:nvPr>
        </p:nvGraphicFramePr>
        <p:xfrm>
          <a:off x="900113" y="5224969"/>
          <a:ext cx="7740000" cy="161584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2">
                <a:tc rowSpan="2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Ford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Economy-Angebote für Privatkunden in 4 Jahren mit 20 % Preisvorteil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€ 449,00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5656431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Economy-Angebote für Gewerbetreibende in 4 Jahren mit 20 % Preisvorteil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€ 449,00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61246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BCDDCFAA-8508-EF84-A9F2-79F5F08CA5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08056"/>
            <a:ext cx="7740000" cy="391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1819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Hyundai</a:t>
            </a:r>
          </a:p>
        </p:txBody>
      </p:sp>
    </p:spTree>
    <p:extLst>
      <p:ext uri="{BB962C8B-B14F-4D97-AF65-F5344CB8AC3E}">
        <p14:creationId xmlns:p14="http://schemas.microsoft.com/office/powerpoint/2010/main" val="32575771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483035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Hyundai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Economy-Service für Fahrzeuge ab 5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194" name="Picture 2" descr="D:\Büro\Dreamweaver\2023\07 Juli\Service\Service_Internet\S_Hyundai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883705"/>
            <a:ext cx="3492000" cy="388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0992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5872AA-D0F8-AF5B-FCC6-0343EE7F56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D678451C-D257-8023-CC82-B19D88A1CF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957568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Hyundai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PL2-Teile für Fz ab 5 Jahre mit Ersparnis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5C5743A1-4559-CB9C-1B83-28E3059E21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34010"/>
            <a:ext cx="7236000" cy="414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1671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643203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Hyundai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Sicherheits-Check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DFFC996C-04DE-DBB9-B886-36212FE43C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50"/>
            <a:ext cx="7668000" cy="329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6596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F9CF30-1643-6CBC-7332-F86F2299A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9DB6EEC5-F29D-9742-C762-2E2FB39710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753030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Hyundai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Winter-Check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7B7EE66A-55BB-E23E-2372-50755C901B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" y="764704"/>
            <a:ext cx="4068000" cy="422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457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45CF25-EFF8-112C-2876-68ED84ABC0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6474CF7E-68E4-DCAD-61B1-594F73C4D3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929449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Hyundai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Batterie-Check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1F946A52-F060-E63F-7F2F-7A356D3025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31" y="908050"/>
            <a:ext cx="3312000" cy="397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3190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029D6B-ED66-5E34-5976-880B345E37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2A34F90D-105F-F3A4-236D-389334C781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610207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Hyundai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HU / AU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Kostenloser Vorab-Check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E883871D-A79D-CE6E-0E4B-FBFF96715F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03537"/>
            <a:ext cx="7920000" cy="328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4501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2EF5B7-4739-9506-55CF-F2DEC3930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56774539-EEAD-EC32-3E07-FD52416B44E8}"/>
              </a:ext>
            </a:extLst>
          </p:cNvPr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Jeep</a:t>
            </a:r>
          </a:p>
        </p:txBody>
      </p:sp>
    </p:spTree>
    <p:extLst>
      <p:ext uri="{BB962C8B-B14F-4D97-AF65-F5344CB8AC3E}">
        <p14:creationId xmlns:p14="http://schemas.microsoft.com/office/powerpoint/2010/main" val="5878639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05A2AD-0B7F-CCF0-BE03-8DF352B7C6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11B62776-996C-4D8F-D6AE-F60AF0C89FE0}"/>
              </a:ext>
            </a:extLst>
          </p:cNvPr>
          <p:cNvGraphicFramePr>
            <a:graphicFrameLocks noGrp="1"/>
          </p:cNvGraphicFramePr>
          <p:nvPr/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Jeep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Komplettpreisangebote für Fz. ab 4 Jahren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41C2AD3C-D109-DF67-6844-25E8D2A9B8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64741"/>
            <a:ext cx="6480000" cy="399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464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EADC9E-ACC5-8602-BAA5-2ABE559F79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7ABF93EB-1657-9C33-10F1-DCC42E0D03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77730"/>
              </p:ext>
            </p:extLst>
          </p:nvPr>
        </p:nvGraphicFramePr>
        <p:xfrm>
          <a:off x="920087" y="5085184"/>
          <a:ext cx="7740000" cy="188329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6">
                <a:tc rowSpan="4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Alfa Romeo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Eurorepar Starterbatterie 52 Ah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€ 94,99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811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Eurorepar Starterbatterie 60 Ah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€ 114,99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1987418"/>
                  </a:ext>
                </a:extLst>
              </a:tr>
              <a:tr h="28151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Eurorepar Starterbatterie 70 Ah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€ 129,99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9499949"/>
                  </a:ext>
                </a:extLst>
              </a:tr>
              <a:tr h="41032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Eurorepar Starterbatterie 70 Ah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€ 129,99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5285811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4C6173C3-5DFF-72C6-D814-4BA966C808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14305"/>
            <a:ext cx="5328000" cy="395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6491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A2A38B-2C6A-09EF-6725-EDB1191222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A6F39A17-FE7D-96EF-65D1-92CE971FF3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317019"/>
              </p:ext>
            </p:extLst>
          </p:nvPr>
        </p:nvGraphicFramePr>
        <p:xfrm>
          <a:off x="891377" y="5080490"/>
          <a:ext cx="7740000" cy="188329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6">
                <a:tc rowSpan="4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Jeep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Eurorepar Starterbatterie 60 Ah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€ 114,99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811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Eurorepar Starterbatterie 70 Ah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€ 129,99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1508068"/>
                  </a:ext>
                </a:extLst>
              </a:tr>
              <a:tr h="28151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Eurorepar Starterbatterie 70 Ah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€ 188,99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1216605"/>
                  </a:ext>
                </a:extLst>
              </a:tr>
              <a:tr h="41032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Eurorepar Starterbatterie 60 Ah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€ 114,99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3087591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D1EAE643-62F7-F909-AD0C-FD1C672B38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63"/>
            <a:ext cx="6768000" cy="384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1460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Kia</a:t>
            </a:r>
          </a:p>
        </p:txBody>
      </p:sp>
    </p:spTree>
    <p:extLst>
      <p:ext uri="{BB962C8B-B14F-4D97-AF65-F5344CB8AC3E}">
        <p14:creationId xmlns:p14="http://schemas.microsoft.com/office/powerpoint/2010/main" val="32236656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27124"/>
              </p:ext>
            </p:extLst>
          </p:nvPr>
        </p:nvGraphicFramePr>
        <p:xfrm>
          <a:off x="900113" y="5229200"/>
          <a:ext cx="7740000" cy="79208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Kia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Winter-Check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88B40EBA-3EB6-A350-650C-D533A22F2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36731"/>
            <a:ext cx="7776000" cy="391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3835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679821"/>
              </p:ext>
            </p:extLst>
          </p:nvPr>
        </p:nvGraphicFramePr>
        <p:xfrm>
          <a:off x="900113" y="5229200"/>
          <a:ext cx="7740000" cy="8443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Kia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Service 5+ für Fz älter als 5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4F9B015C-3A85-E47B-B11A-90DF5D8C2C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0715"/>
            <a:ext cx="7200000" cy="409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0664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30341D-36F6-9463-5888-B5C59C9C4B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0C0D7F0B-A897-2D61-CE75-97B6EB1CDB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018683"/>
              </p:ext>
            </p:extLst>
          </p:nvPr>
        </p:nvGraphicFramePr>
        <p:xfrm>
          <a:off x="900113" y="5229200"/>
          <a:ext cx="7740000" cy="8443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Kia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Smart-Parts mit Preisvorteil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AD696813-B0DA-072B-FC1C-B8B58616D3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42" y="908050"/>
            <a:ext cx="7920000" cy="279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0691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Mercedes</a:t>
            </a:r>
          </a:p>
        </p:txBody>
      </p:sp>
    </p:spTree>
    <p:extLst>
      <p:ext uri="{BB962C8B-B14F-4D97-AF65-F5344CB8AC3E}">
        <p14:creationId xmlns:p14="http://schemas.microsoft.com/office/powerpoint/2010/main" val="19699747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571399"/>
              </p:ext>
            </p:extLst>
          </p:nvPr>
        </p:nvGraphicFramePr>
        <p:xfrm>
          <a:off x="900113" y="5229200"/>
          <a:ext cx="7740000" cy="9967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Mercedes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20 % Nachlass auf ausgewählte Services für Fz ab 5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3BB8E1DB-93AF-64C0-BDF6-E9707AAFE3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50"/>
            <a:ext cx="7740000" cy="360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7672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436405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Mercedes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Austauschteile mit Ersparnis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C7DFEA97-114A-C079-0936-F5F7824B9C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00" y="908050"/>
            <a:ext cx="7064885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9121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975331"/>
              </p:ext>
            </p:extLst>
          </p:nvPr>
        </p:nvGraphicFramePr>
        <p:xfrm>
          <a:off x="900113" y="5229200"/>
          <a:ext cx="7740000" cy="9967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Mercedes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Starparts für Fahrzeuge ab 5 Jahre mit 20 % Preisvorteil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417018B0-81D7-587D-F045-B4D7C99A71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85" y="908050"/>
            <a:ext cx="7224323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9121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Mini</a:t>
            </a:r>
          </a:p>
          <a:p>
            <a:pPr algn="ctr"/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88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Audi</a:t>
            </a:r>
          </a:p>
        </p:txBody>
      </p:sp>
    </p:spTree>
    <p:extLst>
      <p:ext uri="{BB962C8B-B14F-4D97-AF65-F5344CB8AC3E}">
        <p14:creationId xmlns:p14="http://schemas.microsoft.com/office/powerpoint/2010/main" val="33286811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561787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Mini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Mindestens 20 % Rabatt für Mini ab 5 Jahren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DCAB2019-A7B1-1D19-E0BB-B2847D5B0F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36712"/>
            <a:ext cx="4212000" cy="430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3751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Mitsubishi</a:t>
            </a:r>
          </a:p>
        </p:txBody>
      </p:sp>
    </p:spTree>
    <p:extLst>
      <p:ext uri="{BB962C8B-B14F-4D97-AF65-F5344CB8AC3E}">
        <p14:creationId xmlns:p14="http://schemas.microsoft.com/office/powerpoint/2010/main" val="279905978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49124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Mitsubishi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Sicherheits-Check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66BFC341-5F29-F0E7-CC10-52AB978D80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4" y="947899"/>
            <a:ext cx="5760473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57515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Nissan</a:t>
            </a:r>
          </a:p>
        </p:txBody>
      </p:sp>
    </p:spTree>
    <p:extLst>
      <p:ext uri="{BB962C8B-B14F-4D97-AF65-F5344CB8AC3E}">
        <p14:creationId xmlns:p14="http://schemas.microsoft.com/office/powerpoint/2010/main" val="214068735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18304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Nissan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20 % Rabatt auf Teile, für 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Fzg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 ab 7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8B810062-6EE8-4AD6-AA92-791C96420E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35855"/>
            <a:ext cx="7056000" cy="400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10334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CD2F57-8C80-FF97-5B41-B1819C231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0A6D3C51-6057-1A8F-5C14-A202C4DAE9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207788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Nissan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Transport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Transportpaket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€ 702,- bis € 849,-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591E725D-FB7C-9AC7-1DF1-CB233D4352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08050"/>
            <a:ext cx="5652000" cy="385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29926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E0EDFF-1797-C11E-8131-935BD0AB65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CC6FB438-2064-CA3E-F293-9E5E76D588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073621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Nissan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Schutz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Family-Paket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€ 842,- bis  1.631,-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4D72A01E-9561-4F29-C8CF-B772AE6818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50"/>
            <a:ext cx="6300000" cy="409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10091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67FC65-A2B6-2DDE-3C69-AF4666ADD9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1DB4B2C2-91F3-F487-EC1B-FB8707C34E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197549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Nissan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Schutz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Basis-Paket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€ 177,- bis € 244,-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A4985373-D7C7-480F-959A-936C18375C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01" y="908070"/>
            <a:ext cx="5904000" cy="399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70393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F107A3-7E03-8CAF-22B4-2DAE1BC2E5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E1AE5A5E-1E3C-47C2-7FEE-0F3F107888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218411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Nissan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Schutz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Basis-Paket Winter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 177,- bis € 235,-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Grafik 6">
            <a:extLst>
              <a:ext uri="{FF2B5EF4-FFF2-40B4-BE49-F238E27FC236}">
                <a16:creationId xmlns:a16="http://schemas.microsoft.com/office/drawing/2014/main" id="{E02E4CDD-E27A-1D0B-949F-5F33C9C674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54"/>
            <a:ext cx="6444000" cy="401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03929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187BBA-F0A7-E2B9-A97C-AB14913CAB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F133D196-3775-8B2B-5DD4-2B9985EFF7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587938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Nissan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Transport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Fahrrad-Paket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 € 1.135,- bis € 1.588,-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11774F21-EEDC-9868-3CC7-253D61B29E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41" y="908050"/>
            <a:ext cx="5868000" cy="409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71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785068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Audi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Car-Check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€ 0,00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AD4E2D19-99B3-1E06-9700-9BF7730A1A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58" y="908050"/>
            <a:ext cx="5123374" cy="37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24263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0DACA7-9892-3561-F730-A4AA2FE881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49EEFD6D-FD96-2059-8788-CC02D9A08B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287847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Nissan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Winter-Check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D25854C2-1623-0151-D02E-9AC1D91E92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48390"/>
            <a:ext cx="7560000" cy="332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48510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27B891-6866-DADF-DBBD-F048B08B50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B547B7B8-ACC2-857F-E542-A4D32CE6EF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703291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Nissan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Transport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15 % Rabatt auf Ski- und Querträger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2CAF0420-EC11-9331-112A-35CDFE39B1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52" y="908074"/>
            <a:ext cx="7416000" cy="284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7818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Opel</a:t>
            </a:r>
          </a:p>
        </p:txBody>
      </p:sp>
    </p:spTree>
    <p:extLst>
      <p:ext uri="{BB962C8B-B14F-4D97-AF65-F5344CB8AC3E}">
        <p14:creationId xmlns:p14="http://schemas.microsoft.com/office/powerpoint/2010/main" val="93532451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838386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Opel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5-Plus Service für Fahrzeuge ab 5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81D1FDA6-B319-E97E-CF4D-D55F399A74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895414"/>
            <a:ext cx="8100000" cy="209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91215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463EE9-E5CC-2AAE-AD2B-E31E75D63B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5B08BA8E-0D09-292E-410F-A679E82AE0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078663"/>
              </p:ext>
            </p:extLst>
          </p:nvPr>
        </p:nvGraphicFramePr>
        <p:xfrm>
          <a:off x="891377" y="5080490"/>
          <a:ext cx="7740000" cy="188329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6">
                <a:tc rowSpan="4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Opel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Eurorepar Starterbatterie 52 Ah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€ 94,99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811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Eurorepar Starterbatterie 60 Ah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€ 114,99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1508068"/>
                  </a:ext>
                </a:extLst>
              </a:tr>
              <a:tr h="28151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Eurorepar Starterbatterie 70 Ah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€ 129,99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1216605"/>
                  </a:ext>
                </a:extLst>
              </a:tr>
              <a:tr h="41032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Eurorepar Starterbatterie 70 Ah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€ 199,99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3087591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AA3324A7-347D-7CE2-9660-8CE47F4819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50"/>
            <a:ext cx="4824000" cy="383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6121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Peugeot</a:t>
            </a:r>
          </a:p>
        </p:txBody>
      </p:sp>
    </p:spTree>
    <p:extLst>
      <p:ext uri="{BB962C8B-B14F-4D97-AF65-F5344CB8AC3E}">
        <p14:creationId xmlns:p14="http://schemas.microsoft.com/office/powerpoint/2010/main" val="201561081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C98A12-270E-9FE2-B93C-4BDE51257A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04545FCD-64A7-9D0D-0983-E79E48F43E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544613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Peugeot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5-Plus Service für Fahrzeuge ab 5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DDCCFE2C-0151-F425-7E9A-72041FFDA2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54" y="908052"/>
            <a:ext cx="7200000" cy="417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42370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DE0CCF-2C5B-19CC-B68B-2A9277695B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85C467A3-45F7-3303-1B9A-6E9F0AE000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750986"/>
              </p:ext>
            </p:extLst>
          </p:nvPr>
        </p:nvGraphicFramePr>
        <p:xfrm>
          <a:off x="891377" y="5080490"/>
          <a:ext cx="7740000" cy="188329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6">
                <a:tc rowSpan="4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Peugeot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Eurorepar Starterbatterie 52 Ah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€ 94,99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811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Eurorepar Starterbatterie 60 Ah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€ 114,99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1508068"/>
                  </a:ext>
                </a:extLst>
              </a:tr>
              <a:tr h="28151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Eurorepar Starterbatterie 70 Ah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€ 129,99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1216605"/>
                  </a:ext>
                </a:extLst>
              </a:tr>
              <a:tr h="41032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Eurorepar Starterbatterie 70 Ah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€ 199,99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3087591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B3D4D657-AE74-F92C-713D-49711969F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34276"/>
            <a:ext cx="4572000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87454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Renault</a:t>
            </a:r>
          </a:p>
        </p:txBody>
      </p:sp>
    </p:spTree>
    <p:extLst>
      <p:ext uri="{BB962C8B-B14F-4D97-AF65-F5344CB8AC3E}">
        <p14:creationId xmlns:p14="http://schemas.microsoft.com/office/powerpoint/2010/main" val="303530349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397529"/>
              </p:ext>
            </p:extLst>
          </p:nvPr>
        </p:nvGraphicFramePr>
        <p:xfrm>
          <a:off x="900113" y="5229200"/>
          <a:ext cx="7740000" cy="9967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Renault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Renault Advantage Teile für Fahrzeuge älter als 4 Jahre, 20 % Ersparnis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DF4BE666-8451-0F8C-A4A1-E39A30A616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50"/>
            <a:ext cx="7920000" cy="306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15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701CA9-3ECE-BF5E-F58B-143009727F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50ABF5F0-2066-CADF-7382-567315863D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92757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Audi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Batterie-Check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€ 0,00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1604E004-5204-9EC8-9302-23751660C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35" y="881658"/>
            <a:ext cx="4927705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96897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ECE11B-7816-C8FE-A75B-362D0F1B5E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B4F01BE7-2F96-A1C6-E12A-2C81B3469A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809656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Renault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Wieder aufbereitete Teile mit Ersparnis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C5598D8F-F940-EFDE-CCFB-BE33D179C5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20944"/>
            <a:ext cx="7380000" cy="370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24655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F21564-D3DB-8551-2340-83F88A9315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346619D5-7E9A-3150-8079-285A9D562D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846271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Renault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Fit-für-den-Winter-Check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€ 24,90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66CCA762-34D5-4CE0-A83A-0901F6D43C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50"/>
            <a:ext cx="7920000" cy="351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42824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EA6DCC-C230-7587-2E78-3F9157EE0F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8FFF84A7-1DB9-C7C5-0AC4-E4FE122527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866706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Renault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Zubehör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€ 75,- Gutschein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2D5CE734-2F69-343F-8F09-7480BA890C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13905"/>
            <a:ext cx="7560000" cy="415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71279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Seat</a:t>
            </a:r>
          </a:p>
        </p:txBody>
      </p:sp>
    </p:spTree>
    <p:extLst>
      <p:ext uri="{BB962C8B-B14F-4D97-AF65-F5344CB8AC3E}">
        <p14:creationId xmlns:p14="http://schemas.microsoft.com/office/powerpoint/2010/main" val="285058555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98070F-97F3-E043-4216-F20886AF5D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02759CA4-3845-25D7-0D96-13E430DFE930}"/>
              </a:ext>
            </a:extLst>
          </p:cNvPr>
          <p:cNvGraphicFramePr>
            <a:graphicFrameLocks noGrp="1"/>
          </p:cNvGraphicFramePr>
          <p:nvPr/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Seat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Economy-Teile für Fahrzeuge ab 4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3554" name="Picture 2" descr="D:\Büro\Dreamweaver\2023\07 Juli\Service\Service_Internet\S_Seat_2.jpg">
            <a:extLst>
              <a:ext uri="{FF2B5EF4-FFF2-40B4-BE49-F238E27FC236}">
                <a16:creationId xmlns:a16="http://schemas.microsoft.com/office/drawing/2014/main" id="{06D651BE-D6E9-5ECF-A735-D0A352ECE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37" y="908050"/>
            <a:ext cx="7920000" cy="293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0516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/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Seat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Austauschteile mit 40 % Ersparnis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4578" name="Picture 2" descr="D:\Büro\Dreamweaver\2023\07 Juli\Service\Service_Internet\S_Seat_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53" y="885577"/>
            <a:ext cx="7920000" cy="315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91215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84AB2D-3402-D7E6-AF96-21A0918F5A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500759B3-6E3F-3B57-FCD0-B228D9E15E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06153"/>
              </p:ext>
            </p:extLst>
          </p:nvPr>
        </p:nvGraphicFramePr>
        <p:xfrm>
          <a:off x="900113" y="5229200"/>
          <a:ext cx="7740000" cy="9967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Seat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15 % Preisvorteil auf Originalteile für Fz ab 4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993F04B5-40E2-B52A-3E90-752ED359E1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62"/>
            <a:ext cx="7848000" cy="275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07237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Skoda</a:t>
            </a:r>
          </a:p>
        </p:txBody>
      </p:sp>
    </p:spTree>
    <p:extLst>
      <p:ext uri="{BB962C8B-B14F-4D97-AF65-F5344CB8AC3E}">
        <p14:creationId xmlns:p14="http://schemas.microsoft.com/office/powerpoint/2010/main" val="294563702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786374"/>
              </p:ext>
            </p:extLst>
          </p:nvPr>
        </p:nvGraphicFramePr>
        <p:xfrm>
          <a:off x="900113" y="5229200"/>
          <a:ext cx="7740000" cy="6309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Economyteile mit Ersparnis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E5A5B93E-7BBD-CBA1-17AF-F290A31B8A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12909"/>
            <a:ext cx="7560000" cy="391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9569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044924-87ED-41BC-62C6-F8B0B3949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05C4E50D-6014-6B0A-E19C-53C7D38A8A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899713"/>
              </p:ext>
            </p:extLst>
          </p:nvPr>
        </p:nvGraphicFramePr>
        <p:xfrm>
          <a:off x="900113" y="5229200"/>
          <a:ext cx="7740000" cy="7833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Clever-Service-Vorteilspreise für Fz ab 4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7DCE829D-A3AB-8672-2856-9D3B8F24FE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99" y="908072"/>
            <a:ext cx="7524000" cy="373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27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99DE1-F4EF-E63E-32AD-97F96CD10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0D4A2A66-4B66-E8A3-6E22-5AB21B8968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546338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Audi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Austauschteile mit Ersparnis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€ 0,00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0E6CC267-92BB-8230-FA9E-05CD4B068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74"/>
            <a:ext cx="4788000" cy="379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12891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D21F6-442B-333D-69EE-653249996F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E4A41DF6-B1C4-B4B2-DF29-FC1CB8CB67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326661"/>
              </p:ext>
            </p:extLst>
          </p:nvPr>
        </p:nvGraphicFramePr>
        <p:xfrm>
          <a:off x="900113" y="5229200"/>
          <a:ext cx="7740000" cy="6309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Austauschteile mit Ersparnis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A81BEA0B-09BE-71BB-9D03-E0117F3A95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55"/>
            <a:ext cx="7632000" cy="382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52043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485A6C-AF4F-D034-280A-C64F644A10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D4248538-4F3B-44AC-133A-171CA6A697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681340"/>
              </p:ext>
            </p:extLst>
          </p:nvPr>
        </p:nvGraphicFramePr>
        <p:xfrm>
          <a:off x="900113" y="5229200"/>
          <a:ext cx="7740000" cy="6309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3 % Teilerabatt pro Jahr des Fz-Alters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EE2F43EA-615F-BCDF-D067-89515BE27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87" y="908050"/>
            <a:ext cx="5760000" cy="400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86880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DF57D9-3EDF-8D77-8429-74BF5B2E3A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3451EC6C-EFAB-D7C5-DD7B-D2C88C4753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29965"/>
              </p:ext>
            </p:extLst>
          </p:nvPr>
        </p:nvGraphicFramePr>
        <p:xfrm>
          <a:off x="900113" y="5229200"/>
          <a:ext cx="7740000" cy="4785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Winter-Fitness-Check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788CE36E-CAA6-2B15-AAD0-4B0543B155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6453"/>
            <a:ext cx="4968000" cy="411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9356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A6A29C-1FA7-0284-4314-3749C5F699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8A0E2C81-77CF-DF49-7ED7-2B934B3563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184702"/>
              </p:ext>
            </p:extLst>
          </p:nvPr>
        </p:nvGraphicFramePr>
        <p:xfrm>
          <a:off x="900113" y="5229200"/>
          <a:ext cx="7740000" cy="4785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Transport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Dachbox 380 l, silber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€ 499,00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5C680100-03A4-B1C8-31BB-51FBC70DB1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35843"/>
            <a:ext cx="7848000" cy="261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96853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3EB652-F1B9-290F-7F0C-35B04E0F8E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3CF611A0-2D98-394D-36DE-9E26EA7691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201622"/>
              </p:ext>
            </p:extLst>
          </p:nvPr>
        </p:nvGraphicFramePr>
        <p:xfrm>
          <a:off x="900113" y="5229200"/>
          <a:ext cx="7740000" cy="4785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Transport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Dachbox 512 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€ 1.229,00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5C2CF3E4-37E2-232E-8CA1-7F23A64311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35843"/>
            <a:ext cx="7812000" cy="262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23963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066525-ABF6-7F59-9FBE-589AEFF21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E1EE080B-9231-92D9-2ADF-62E4CA63B4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31211"/>
              </p:ext>
            </p:extLst>
          </p:nvPr>
        </p:nvGraphicFramePr>
        <p:xfrm>
          <a:off x="900113" y="5229200"/>
          <a:ext cx="7740000" cy="7833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Transport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Ski-/Snowboardträger, für 2 Snowboards oder 5 Paar Ski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€ 335,00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0EBFE981-8D78-BD56-6DE3-5424D50B86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13980"/>
            <a:ext cx="7920000" cy="281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90265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BAD1BB-47B7-42B1-8CE7-A05058C2F6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0A7BB9F1-F768-E280-F436-871ACF9782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838347"/>
              </p:ext>
            </p:extLst>
          </p:nvPr>
        </p:nvGraphicFramePr>
        <p:xfrm>
          <a:off x="900113" y="5229200"/>
          <a:ext cx="7740000" cy="4785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Transport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Skisack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€ 135,00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415F5983-F98A-A899-C804-F3B1E0C7AA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57076"/>
            <a:ext cx="7776000" cy="265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18782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7ACA1D-ED27-8176-FD4D-B36A868D07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97D618F2-762E-5441-620A-BD8DC5F27F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245521"/>
              </p:ext>
            </p:extLst>
          </p:nvPr>
        </p:nvGraphicFramePr>
        <p:xfrm>
          <a:off x="900113" y="5229200"/>
          <a:ext cx="7740000" cy="4785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Schutz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Allwetterfußmatten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€ 55,60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28767C43-A27B-46B1-BC82-20EE7CAC0D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35849"/>
            <a:ext cx="7632000" cy="255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7867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9F136D-AA3B-E278-1363-1E12DA97F0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B1C8F77E-B230-14C2-8760-CBB315A68A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474445"/>
              </p:ext>
            </p:extLst>
          </p:nvPr>
        </p:nvGraphicFramePr>
        <p:xfrm>
          <a:off x="900113" y="5229200"/>
          <a:ext cx="7740000" cy="6309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Zubehör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Schneekettensatz, 16" und 17"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€ 139,00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309BC990-A647-17BE-3590-C1F796558E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05" y="908057"/>
            <a:ext cx="7704000" cy="251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55755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0E4D59-BE38-1E35-4108-EEC5408054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A68CDA9C-F519-860D-F11E-4D3B72D4DD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296810"/>
              </p:ext>
            </p:extLst>
          </p:nvPr>
        </p:nvGraphicFramePr>
        <p:xfrm>
          <a:off x="900113" y="5229200"/>
          <a:ext cx="7740000" cy="4785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Pflege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Winterscheibenreiniger, 3l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€ 18,00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E99EDCD3-FC4A-7816-4366-00E6757179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23128"/>
            <a:ext cx="7632000" cy="280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487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BMW</a:t>
            </a:r>
          </a:p>
        </p:txBody>
      </p:sp>
    </p:spTree>
    <p:extLst>
      <p:ext uri="{BB962C8B-B14F-4D97-AF65-F5344CB8AC3E}">
        <p14:creationId xmlns:p14="http://schemas.microsoft.com/office/powerpoint/2010/main" val="427379241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49478-C3B7-1742-CB88-1BC1F64DA0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4B74F291-0E2F-0B39-D0A4-86588895D3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802023"/>
              </p:ext>
            </p:extLst>
          </p:nvPr>
        </p:nvGraphicFramePr>
        <p:xfrm>
          <a:off x="900113" y="5229200"/>
          <a:ext cx="7740000" cy="4785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Pflege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Schneebesen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€ 11,90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FCA2A668-684E-F0ED-916E-A0D93EA4B9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72" y="908050"/>
            <a:ext cx="7488000" cy="244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82363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Subaru</a:t>
            </a:r>
          </a:p>
        </p:txBody>
      </p:sp>
    </p:spTree>
    <p:extLst>
      <p:ext uri="{BB962C8B-B14F-4D97-AF65-F5344CB8AC3E}">
        <p14:creationId xmlns:p14="http://schemas.microsoft.com/office/powerpoint/2010/main" val="274060282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082898"/>
              </p:ext>
            </p:extLst>
          </p:nvPr>
        </p:nvGraphicFramePr>
        <p:xfrm>
          <a:off x="900113" y="5229200"/>
          <a:ext cx="7740000" cy="4785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Subaru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Pflege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50 % Rabatt auf 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003A266E-F066-7831-DF30-B81277B89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50"/>
            <a:ext cx="7776000" cy="24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89244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Suzuki</a:t>
            </a:r>
          </a:p>
        </p:txBody>
      </p:sp>
    </p:spTree>
    <p:extLst>
      <p:ext uri="{BB962C8B-B14F-4D97-AF65-F5344CB8AC3E}">
        <p14:creationId xmlns:p14="http://schemas.microsoft.com/office/powerpoint/2010/main" val="194205603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741110"/>
              </p:ext>
            </p:extLst>
          </p:nvPr>
        </p:nvGraphicFramePr>
        <p:xfrm>
          <a:off x="900113" y="5229200"/>
          <a:ext cx="7740000" cy="9967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Suzuki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Treuebonus, Verlängerung des Mobilservices bei regelmäßiger Wartung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1266" name="Picture 2" descr="C:\Users\Wittig\Desktop\06_Juni\Service\Service_Internet\S_Suzuki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69" y="895897"/>
            <a:ext cx="7920000" cy="268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07299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Toyota</a:t>
            </a:r>
          </a:p>
        </p:txBody>
      </p:sp>
    </p:spTree>
    <p:extLst>
      <p:ext uri="{BB962C8B-B14F-4D97-AF65-F5344CB8AC3E}">
        <p14:creationId xmlns:p14="http://schemas.microsoft.com/office/powerpoint/2010/main" val="311326850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098F93-A1CF-265E-FDBE-C5D15EFB0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99D770DC-01F7-1D7B-EA6D-3A4FA84BEC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738522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Toyota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Räder / Reifen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Räderwechsel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€ 29,90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E2209A1D-FE48-48A4-0F50-888A94CDCA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71"/>
            <a:ext cx="7596000" cy="382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75101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72E353-B3C5-DFBB-AD60-7D799356BB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C6D332DE-485D-67D4-BC74-AFE8CF64AB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344105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Toyota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Winter-Check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€ 24,90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DDE0DDDD-2C3F-9790-B5EB-2B9E5C0A52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764704"/>
            <a:ext cx="7848000" cy="369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85403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592992-EF19-C670-4380-EF3941ED8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5E208170-54A2-43F8-D476-83F7223F98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018099"/>
              </p:ext>
            </p:extLst>
          </p:nvPr>
        </p:nvGraphicFramePr>
        <p:xfrm>
          <a:off x="900113" y="5229200"/>
          <a:ext cx="7740000" cy="9967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Toyota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Inspektion für Yaris, inklusive Garantieverlängerung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€ 299,00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1F59AD9E-FC58-E0DA-86E9-A419600884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64704"/>
            <a:ext cx="7560000" cy="390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64582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92C026-4691-68C2-A907-7E25C1356A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29786A0B-9722-D004-0F0B-FDEA110760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2428303"/>
              </p:ext>
            </p:extLst>
          </p:nvPr>
        </p:nvGraphicFramePr>
        <p:xfrm>
          <a:off x="900113" y="5229200"/>
          <a:ext cx="7740000" cy="79208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Toyota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Komfort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Standheizung Top Evo 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€ 1.655,00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95AF780E-EB6D-5CE3-74BF-EAE3C7E10D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50"/>
            <a:ext cx="6264000" cy="399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251379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1376</Words>
  <Application>Microsoft Office PowerPoint</Application>
  <PresentationFormat>Bildschirmpräsentation (4:3)</PresentationFormat>
  <Paragraphs>859</Paragraphs>
  <Slides>104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104</vt:i4>
      </vt:variant>
    </vt:vector>
  </HeadingPairs>
  <TitlesOfParts>
    <vt:vector size="108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Admin</dc:creator>
  <cp:lastModifiedBy>Wiemann</cp:lastModifiedBy>
  <cp:revision>1126</cp:revision>
  <dcterms:created xsi:type="dcterms:W3CDTF">2019-01-31T14:56:12Z</dcterms:created>
  <dcterms:modified xsi:type="dcterms:W3CDTF">2026-01-01T12:53:49Z</dcterms:modified>
</cp:coreProperties>
</file>