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353" r:id="rId2"/>
    <p:sldId id="826" r:id="rId3"/>
    <p:sldId id="983" r:id="rId4"/>
    <p:sldId id="900" r:id="rId5"/>
    <p:sldId id="901" r:id="rId6"/>
    <p:sldId id="790" r:id="rId7"/>
    <p:sldId id="1197" r:id="rId8"/>
    <p:sldId id="726" r:id="rId9"/>
    <p:sldId id="262" r:id="rId10"/>
    <p:sldId id="356" r:id="rId11"/>
    <p:sldId id="1164" r:id="rId12"/>
    <p:sldId id="1267" r:id="rId13"/>
    <p:sldId id="1047" r:id="rId14"/>
    <p:sldId id="1236" r:id="rId15"/>
    <p:sldId id="1237" r:id="rId16"/>
    <p:sldId id="1190" r:id="rId17"/>
    <p:sldId id="884" r:id="rId18"/>
    <p:sldId id="848" r:id="rId19"/>
    <p:sldId id="358" r:id="rId20"/>
    <p:sldId id="1165" r:id="rId21"/>
    <p:sldId id="1268" r:id="rId22"/>
    <p:sldId id="944" r:id="rId23"/>
    <p:sldId id="831" r:id="rId24"/>
    <p:sldId id="1269" r:id="rId25"/>
    <p:sldId id="1166" r:id="rId26"/>
    <p:sldId id="1238" r:id="rId27"/>
    <p:sldId id="886" r:id="rId28"/>
    <p:sldId id="1208" r:id="rId29"/>
    <p:sldId id="1260" r:id="rId30"/>
    <p:sldId id="1261" r:id="rId31"/>
    <p:sldId id="1263" r:id="rId32"/>
    <p:sldId id="361" r:id="rId33"/>
    <p:sldId id="904" r:id="rId34"/>
    <p:sldId id="1270" r:id="rId35"/>
    <p:sldId id="1125" r:id="rId36"/>
    <p:sldId id="1209" r:id="rId37"/>
    <p:sldId id="1173" r:id="rId38"/>
    <p:sldId id="1201" r:id="rId39"/>
    <p:sldId id="1151" r:id="rId40"/>
    <p:sldId id="851" r:id="rId41"/>
    <p:sldId id="1130" r:id="rId42"/>
    <p:sldId id="989" r:id="rId43"/>
    <p:sldId id="1098" r:id="rId44"/>
    <p:sldId id="852" r:id="rId45"/>
    <p:sldId id="890" r:id="rId46"/>
    <p:sldId id="294" r:id="rId47"/>
    <p:sldId id="295" r:id="rId48"/>
    <p:sldId id="366" r:id="rId49"/>
    <p:sldId id="607" r:id="rId50"/>
    <p:sldId id="891" r:id="rId51"/>
    <p:sldId id="1067" r:id="rId52"/>
    <p:sldId id="1028" r:id="rId53"/>
    <p:sldId id="1015" r:id="rId54"/>
    <p:sldId id="1205" r:id="rId55"/>
    <p:sldId id="1264" r:id="rId56"/>
    <p:sldId id="1265" r:id="rId57"/>
    <p:sldId id="1266" r:id="rId58"/>
    <p:sldId id="1271" r:id="rId59"/>
    <p:sldId id="1245" r:id="rId60"/>
    <p:sldId id="1244" r:id="rId61"/>
    <p:sldId id="367" r:id="rId62"/>
    <p:sldId id="1272" r:id="rId63"/>
    <p:sldId id="1206" r:id="rId64"/>
    <p:sldId id="299" r:id="rId65"/>
    <p:sldId id="368" r:id="rId66"/>
    <p:sldId id="1168" r:id="rId67"/>
    <p:sldId id="1273" r:id="rId68"/>
    <p:sldId id="1102" r:id="rId69"/>
    <p:sldId id="370" r:id="rId70"/>
    <p:sldId id="1135" r:id="rId71"/>
    <p:sldId id="1212" r:id="rId72"/>
    <p:sldId id="1246" r:id="rId73"/>
    <p:sldId id="371" r:id="rId74"/>
    <p:sldId id="1182" r:id="rId75"/>
    <p:sldId id="1232" r:id="rId76"/>
    <p:sldId id="318" r:id="rId77"/>
    <p:sldId id="1239" r:id="rId78"/>
    <p:sldId id="1274" r:id="rId79"/>
    <p:sldId id="373" r:id="rId80"/>
    <p:sldId id="811" r:id="rId81"/>
    <p:sldId id="1193" r:id="rId82"/>
    <p:sldId id="1207" r:id="rId83"/>
    <p:sldId id="1227" r:id="rId84"/>
    <p:sldId id="1247" r:id="rId85"/>
    <p:sldId id="1248" r:id="rId86"/>
    <p:sldId id="1249" r:id="rId87"/>
    <p:sldId id="1250" r:id="rId88"/>
    <p:sldId id="1251" r:id="rId89"/>
    <p:sldId id="1252" r:id="rId90"/>
    <p:sldId id="1253" r:id="rId91"/>
    <p:sldId id="1254" r:id="rId92"/>
    <p:sldId id="1255" r:id="rId93"/>
    <p:sldId id="1256" r:id="rId94"/>
    <p:sldId id="1158" r:id="rId95"/>
    <p:sldId id="1159" r:id="rId96"/>
    <p:sldId id="1160" r:id="rId97"/>
    <p:sldId id="1039" r:id="rId98"/>
    <p:sldId id="932" r:id="rId99"/>
    <p:sldId id="931" r:id="rId100"/>
    <p:sldId id="1162" r:id="rId101"/>
    <p:sldId id="1257" r:id="rId102"/>
    <p:sldId id="1258" r:id="rId103"/>
    <p:sldId id="1147" r:id="rId104"/>
    <p:sldId id="1171" r:id="rId105"/>
    <p:sldId id="1214" r:id="rId106"/>
    <p:sldId id="1235" r:id="rId107"/>
    <p:sldId id="670" r:id="rId108"/>
    <p:sldId id="1276" r:id="rId109"/>
    <p:sldId id="1275" r:id="rId110"/>
    <p:sldId id="1215" r:id="rId111"/>
    <p:sldId id="1216" r:id="rId112"/>
    <p:sldId id="1155" r:id="rId113"/>
    <p:sldId id="1259" r:id="rId114"/>
    <p:sldId id="981" r:id="rId1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294">
          <p15:clr>
            <a:srgbClr val="A4A3A4"/>
          </p15:clr>
        </p15:guide>
        <p15:guide id="3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9542" autoAdjust="0"/>
  </p:normalViewPr>
  <p:slideViewPr>
    <p:cSldViewPr>
      <p:cViewPr varScale="1">
        <p:scale>
          <a:sx n="127" d="100"/>
          <a:sy n="127" d="100"/>
        </p:scale>
        <p:origin x="492" y="120"/>
      </p:cViewPr>
      <p:guideLst>
        <p:guide orient="horz" pos="572"/>
        <p:guide orient="horz" pos="3294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DFB6-B163-4813-B232-4160628B7A86}" type="datetimeFigureOut">
              <a:rPr lang="de-DE" smtClean="0"/>
              <a:t>02.09.2025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CFE3-8961-4E57-B578-45444DAA1D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48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CFE3-8961-4E57-B578-45444DAA1D3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4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hyperlink" Target="https://www.toyota.de/zubehoer-service/angebote-tipps/sommerangebote" TargetMode="Externa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hyperlink" Target="https://www.toyota.de/zubehoer-service/angebote-tipps/sommerangebote" TargetMode="Externa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hyperlink" Target="https://www.toyota.de/zubehoer-service/angebote-tipps/winterangebote" TargetMode="Externa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s://www.toyota.de/service_und_zubehoer/angebote_und_tipps/hauptuntersuchung" TargetMode="Externa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hyperlink" Target="https://www.toyota.de/zubehoer-service/zubehoer/standheizung" TargetMode="Externa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hyperlink" Target="https://tos.toyota-digital.de/" TargetMode="Externa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hyperlink" Target="https://www.toyota.de/zubehoer-service/angebote-tipps/fruehjahrsangebote" TargetMode="Externa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hyperlink" Target="https://www.volvocars.com/de/l/zubehoer-und-services/serviceleistungen/serviceangebote/" TargetMode="Externa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citroen.de/wartung-services/aktuelle-angebote/sommer-check-2025.html" TargetMode="Externa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hyperlink" Target="https://www.volkswagen.de/de/besitzer-und-service/service-und-ersatzteile.html" TargetMode="Externa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s://www.volkswagen.de/de/besitzer-und-nutzer/zubehoer-und-ersatzteile.html/__layer/layers/besitzer-und-nutzer/zubehoer-und-ersatzteile/zubehoer-und-ersatzteile/economy-teile/master.layer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citroen.de/wartung-services/aktuelle-angebote/bremsfluessigkeitswechsel-2025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itroen.de/wartung-services/aktuelle-angebote/5plus-service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cupraofficial.de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dacia.de/wartung/dacia-treuegarantie.html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dacia.de/aktuelle-aktion.html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dsautomobiles.de/mein-ds/wartung-services/aktuelle-angebote/sommer-check-2025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dsautomobiles.de/mein-ds/wartung-services/aktuelle-angebote/bremsfluessigkeitswechsel-2025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fiat.de/mopar/sommer-check-2025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iat.de/mopar/bremsfluessigkeitswechsel-2025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fiat.de/mopar/komplettpreis-angebote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ford.de/service/service-und-reparatur/aktionen-angebote/sommer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ford.de/service/service-und-reparatur/aktionen-angebote/somme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ford.de/service/service-und-reparatur/service/ford-economy-service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ford.de/service/service-und-reparatur/service/ford-economy-service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hyundai.com/de/de/service-zubehoer/service/uebersicht.html#tab-sicherheits-check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hyundai.com/de/de/beratung-kauf/zubehoer/uebersicht/saisonangebote.html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hyundai.com/de/de/service/serviceleistungen/uebersicht.html#tab-hauptuntersuchung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jeep.de/mopar/komplettpreis-angebot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kia.com/de/service/serviceangebote/kia-fruehjahrsangebote/#vehicle-health-check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mercedes-benz.de/passengercars/services/service-select.html?gad_source=1&amp;gclid=CjwKCAjw9IayBhBJEiwAVuc3fpqDIlQhkVXgiQFZrGB_BqnaLJEXDYeX-1jPLwyC7B698w1jnpUTshoCvM4QAvD_BwE&amp;gclsrc=aw.ds#/eligible-vehicles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mercedes-benz.de/passengercars/parts-accessoires/genuine-parts-accessories/parts-portfolio.module.html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mercedes-benz.de/passengercars/parts-accessoires/genuine-parts-accessories/genuine-parts.module.html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nissan.de/kunden/angebote/7plus.html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nissan.de/kunden/angebote/sommer-angebote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udi.de/de/brand/de/service-zubehoer/reparatur-und-service/instandhaltung/audi-batterie-check.html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nissan.de/kunden/angebote/sommer-angebote.html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opel.de/service/angebote/sommer-check-2025.html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www.opel.de/service/angebote/bremsfluessigkeitswechsel.html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opel.de/service/angebote/5plus-service.html" TargetMode="Externa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www.peugeot.de/service/meinen-peugeot-warten/aktuelle-angebote/sommer-check-2025.html" TargetMode="Externa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www.peugeot.de/service/meinen-peugeot-warten/aktuelle-angebote/bremsfluessigkeitswechsel-2025.html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www.peugeot.de/service/meinen-peugeot-warten/aktuelle-angebote/5plus-service.html" TargetMode="Externa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hyperlink" Target="https://www.renault.de/services/economyparts-fahrzeug-werterhalt.html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s://www.renault.de/service/economy-parts.html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s://www.renault.de/service/aktuelle-aktionen.html" TargetMode="Externa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www.seat.de/angebote/fruehlings-angebote" TargetMode="Externa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https://www.skoda-auto.de/service/clever-service-vorteilspreise" TargetMode="Externa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s://www.skoda-auto.de/service/teilerabatt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bmw.de/de/topics/service-zubehoer/bmw-service/service-5plus.html" TargetMode="Externa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s://auto.suzuki.de/service/wartung-service" TargetMode="Externa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Service-Angebote auf den Internetseiten der Fabrikate </a:t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b="1" dirty="0">
                <a:latin typeface="Arial" pitchFamily="34" charset="0"/>
                <a:cs typeface="Arial" pitchFamily="34" charset="0"/>
              </a:rPr>
              <a:t> August 2025</a:t>
            </a:r>
          </a:p>
        </p:txBody>
      </p:sp>
    </p:spTree>
    <p:extLst>
      <p:ext uri="{BB962C8B-B14F-4D97-AF65-F5344CB8AC3E}">
        <p14:creationId xmlns:p14="http://schemas.microsoft.com/office/powerpoint/2010/main" val="5919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Citro</a:t>
            </a:r>
            <a:r>
              <a:rPr lang="de-DE" sz="2400" b="1" dirty="0">
                <a:latin typeface="Arial"/>
                <a:cs typeface="Arial"/>
              </a:rPr>
              <a:t>ën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7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26929"/>
              </p:ext>
            </p:extLst>
          </p:nvPr>
        </p:nvGraphicFramePr>
        <p:xfrm>
          <a:off x="900113" y="4941168"/>
          <a:ext cx="7740000" cy="18059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8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€ 139,00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Klimaanlagen-Reinigung inklusive Hyperreinigung der Filterumgebung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€ 159,00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497776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Klimaanlagen-Reinigung inklusive Hyperreinigung der Filterumgebung und des Verdampfers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62555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2ABC3F9-AACD-3A6B-C0E5-A73222DEE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23" y="908085"/>
            <a:ext cx="6624000" cy="38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21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98F93-A1CF-265E-FDBE-C5D15EFB0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9D770DC-01F7-1D7B-EA6D-3A4FA84BE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33035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Urlaubs-Check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F99A7459-F7C0-845D-C1F4-752E9FE0D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75617"/>
            <a:ext cx="8064000" cy="35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510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92992-EF19-C670-4380-EF3941ED8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E208170-54A2-43F8-D476-83F7223F98B7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Inspektion für Yaris, inklusive Garantieverlängerung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BEAE465-4947-0D2C-7907-635479B6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0672"/>
            <a:ext cx="9144000" cy="44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458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emann\Desktop\Büro\Dreamweaver\Dreamweaver 2023\04 April\Service\Service_Internet\S_Toyota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66" y="925590"/>
            <a:ext cx="7704000" cy="38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482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C026-4691-68C2-A907-7E25C135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786A0B-9722-D004-0F0B-FDEA1107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32780"/>
              </p:ext>
            </p:extLst>
          </p:nvPr>
        </p:nvGraphicFramePr>
        <p:xfrm>
          <a:off x="900113" y="5229200"/>
          <a:ext cx="7740000" cy="11064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Top Evo 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€ 1.498,00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eThermo Top Eco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€ 790,00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54254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EE798D4-78DA-EAEB-8499-4017F757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8479"/>
            <a:ext cx="3996000" cy="40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137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34866-7559-0B55-9562-8B4981E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E7DC94-45E9-85B2-6FE7-632D7E054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61201"/>
              </p:ext>
            </p:extLst>
          </p:nvPr>
        </p:nvGraphicFramePr>
        <p:xfrm>
          <a:off x="900113" y="5229200"/>
          <a:ext cx="7740000" cy="13506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auf Marderabwehrprodukte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auf Hundezubehör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39322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9910F9A-E164-50B4-B43E-13C44746A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81760"/>
            <a:ext cx="6336000" cy="38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672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26103-16E6-FE2E-EE71-B15934B2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07F1FD2-542C-1EF8-D205-E53F3BB61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5838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im Online-Shop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27411CA-7732-5402-888E-F637E0469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050"/>
            <a:ext cx="7200000" cy="37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903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Volvo</a:t>
            </a:r>
          </a:p>
        </p:txBody>
      </p:sp>
    </p:spTree>
    <p:extLst>
      <p:ext uri="{BB962C8B-B14F-4D97-AF65-F5344CB8AC3E}">
        <p14:creationId xmlns:p14="http://schemas.microsoft.com/office/powerpoint/2010/main" val="86464904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95270-25CB-CCD8-3735-438D6549D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AC02538-5FC0-7334-49EA-368BA0764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7060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Volvo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F3807454-F9C5-103E-7CAF-284BE4664CF9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86E7BA-D35E-A3C4-76FE-9452280CD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3"/>
            <a:ext cx="3492000" cy="39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22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250C7-D874-9C74-3563-CEA83C7AB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6FE700F-83A3-AD33-696B-C3B91EC37A40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VW</a:t>
            </a:r>
          </a:p>
        </p:txBody>
      </p:sp>
    </p:spTree>
    <p:extLst>
      <p:ext uri="{BB962C8B-B14F-4D97-AF65-F5344CB8AC3E}">
        <p14:creationId xmlns:p14="http://schemas.microsoft.com/office/powerpoint/2010/main" val="163431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D1A2F-0FC1-E311-4257-E03272F3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539B084-9645-30C4-F0A6-2C1081474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12804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Sommer-Check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944329E-761F-6DE9-79B8-D7D0967872A8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56DD82-FA04-8C3D-BEA7-FB3B9EF6C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53207"/>
            <a:ext cx="6084000" cy="40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3981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17CF-5283-A9A0-5DE2-316EF8EE0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1341F48-D1F3-698B-E630-B4E411B5B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6164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 / 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Reifenwechsel und Bremsen-Check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96D29D8-D19C-0569-1518-03B3E4583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5133"/>
            <a:ext cx="4104000" cy="40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285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FD1C-A34B-5E93-25C4-145017AF0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4BDE371-9887-56FB-9EAB-115D1F948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0406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CEE16DF0-D802-3F59-0004-FD6964482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5843"/>
            <a:ext cx="4838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073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33042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Economy-Teile für Fahrzeuge älter als 4 Jahre, mit 30 %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48EAC9-5129-EC9D-C4A4-8FED4BBFC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6" y="881862"/>
            <a:ext cx="7632000" cy="23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786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90D2B-774A-3FDC-9D7E-586ECD66F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DB350E4-EFDF-0D6B-7FA2-78991901F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8924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 und 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Sofortkredit, bis zu € 6.000,-, maximal 48 Monaten Laufzeit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CAA997C-1C6B-454E-2A79-41BC8710F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2" y="764704"/>
            <a:ext cx="8100000" cy="30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397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85152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Economy-Teile für Fahrzeuge älter als 4 Jahre, mit Preisvorteilen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Wiemann\Desktop\Büro\Dreamweaver\Dreamweaver 2023\04 April\Service\Service_Internet\S_VW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1"/>
            <a:ext cx="7920000" cy="31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3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3E24C-E5A8-6EB0-C9E6-E533D7F2F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2A374BF-4542-CD35-EBCC-05A14811C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44200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Bremsflüssigkeitswechsel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8DDBBE1-7E3E-4056-F358-430CE31E3D39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515B5D5-0D20-EBBE-BB83-256890922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07" y="876035"/>
            <a:ext cx="4860000" cy="38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9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7176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A4F85F-C60D-4C6F-978C-2C791D01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" y="935303"/>
            <a:ext cx="7632000" cy="408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5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1EEE7-1C51-A7DD-FD0C-3395A19B4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4FFE791-6B07-32A4-B588-225546504F4B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Cupra</a:t>
            </a:r>
          </a:p>
        </p:txBody>
      </p:sp>
    </p:spTree>
    <p:extLst>
      <p:ext uri="{BB962C8B-B14F-4D97-AF65-F5344CB8AC3E}">
        <p14:creationId xmlns:p14="http://schemas.microsoft.com/office/powerpoint/2010/main" val="413583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B6300-BE03-681B-5081-5CB2183E1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BD92184-BC60-4C66-69F9-EFDFA339A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0588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Cupra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Rabatt auf Teile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4AF7390-28B1-7939-6160-DF62A3ED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704000" cy="26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4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42E53-5FFD-AAE2-D33F-26A9D907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FC430DE-AA6B-42E5-FC84-3325FFCEFEAE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Dacia</a:t>
            </a:r>
          </a:p>
        </p:txBody>
      </p:sp>
    </p:spTree>
    <p:extLst>
      <p:ext uri="{BB962C8B-B14F-4D97-AF65-F5344CB8AC3E}">
        <p14:creationId xmlns:p14="http://schemas.microsoft.com/office/powerpoint/2010/main" val="3621686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36657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 Jahr Garantieverlängerung mit jeder Wartung, für Fahrzeuge bis 6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C2241B6-2C2D-30CA-18A3-78B2B1541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93"/>
            <a:ext cx="4104000" cy="39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4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6543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Service-Sparbuch mit bis zu € 155,- Ersparnis für diverse Serviceleistungen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9724FFB-E754-FEF0-780C-EBC92A95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3" y="980742"/>
            <a:ext cx="3168000" cy="39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4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261865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Alfa Romeo</a:t>
            </a:r>
          </a:p>
        </p:txBody>
      </p:sp>
    </p:spTree>
    <p:extLst>
      <p:ext uri="{BB962C8B-B14F-4D97-AF65-F5344CB8AC3E}">
        <p14:creationId xmlns:p14="http://schemas.microsoft.com/office/powerpoint/2010/main" val="13439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DA93-2A89-B3DD-4E84-CBFD80B1D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83C148C-3250-9719-1A5C-D01BAD6F6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13867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Sommer-Check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99DF0D1-E842-1AA4-F169-5AE942F651B2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F1070A-9151-D68A-02FB-FEA00BD98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5760000" cy="40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35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B3134-07D6-B54F-280C-5391EBD24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564F9E9-2F06-A7A6-84F9-B0C6D5A2B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11615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Bremsflüssigkeitswechsel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053EF25-007C-644D-7CA1-D5A6733A3B16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C59775-DEC5-4EEB-E28B-FB0D1A83B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70915"/>
            <a:ext cx="4464000" cy="400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3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896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A39A8E2-C039-CE06-B1A5-BDDB1F861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4" y="895414"/>
            <a:ext cx="7920000" cy="27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Fiat</a:t>
            </a:r>
          </a:p>
        </p:txBody>
      </p:sp>
    </p:spTree>
    <p:extLst>
      <p:ext uri="{BB962C8B-B14F-4D97-AF65-F5344CB8AC3E}">
        <p14:creationId xmlns:p14="http://schemas.microsoft.com/office/powerpoint/2010/main" val="193843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78D90-7214-3356-8FBA-E78D6B9DD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247D7B-E1B9-73B9-422E-EA431FD69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1942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Sommer-Check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AF8CB9B-B8F6-2744-43B6-D3F65662104A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E43E94-DDE0-4F35-DC7F-71A17E5C2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91581"/>
            <a:ext cx="7704000" cy="33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46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20EE8-ACCB-717B-0A19-B199ED64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1030E42-C431-5E48-4627-86A3921CF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2529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Bremsflüssigkeitswechsel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0F3539B-127A-A888-1A28-1DA5AEBD26B1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D961F4-A137-0F57-7A19-5EFABFF64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9" y="878693"/>
            <a:ext cx="7128000" cy="40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48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5F60B-0240-C7DB-A6B8-77CF99CE2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9E5F73A-A35D-D93B-C553-5AD164104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591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Komplettpreisprogramm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F0C0DA3-9141-0480-CE09-CEFBEEBC4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" y="910280"/>
            <a:ext cx="6192000" cy="38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6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Ford</a:t>
            </a:r>
          </a:p>
        </p:txBody>
      </p:sp>
    </p:spTree>
    <p:extLst>
      <p:ext uri="{BB962C8B-B14F-4D97-AF65-F5344CB8AC3E}">
        <p14:creationId xmlns:p14="http://schemas.microsoft.com/office/powerpoint/2010/main" val="2173483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841A3-B734-D787-D0A8-9A199F88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06EA3C6-58CC-2E34-42A9-84543CBE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92756"/>
              </p:ext>
            </p:extLst>
          </p:nvPr>
        </p:nvGraphicFramePr>
        <p:xfrm>
          <a:off x="900113" y="5224969"/>
          <a:ext cx="7740000" cy="11323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Urlaubs-Check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Schutz-Paket mit 32 %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€ 127,00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96867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5ADD186-1AA2-FA2B-2562-ADCD3087D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9778"/>
            <a:ext cx="3636000" cy="39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24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95B69-83FD-0B21-3DD4-52AFDE691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28B46B2-7337-0242-FBEC-910C40E5D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71033"/>
              </p:ext>
            </p:extLst>
          </p:nvPr>
        </p:nvGraphicFramePr>
        <p:xfrm>
          <a:off x="900113" y="5224969"/>
          <a:ext cx="7740000" cy="12847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Atera Dachbox Casar 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€ 739,00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Atera Heckfahrradträger für ein E-Bike oder 2 Fahrräder Casar 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€ 529,00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96867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7F1D278-3876-4680-D1B3-C99C7F02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0"/>
            <a:ext cx="7668000" cy="18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213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6FB69F1-D330-51F8-B1CA-9CB89E018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7" y="895350"/>
            <a:ext cx="345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82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97322-6C8F-9401-251C-ADE5CCD7C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A9AF475-B07D-32FE-ED84-4D09E32AC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743599"/>
              </p:ext>
            </p:extLst>
          </p:nvPr>
        </p:nvGraphicFramePr>
        <p:xfrm>
          <a:off x="900113" y="5089758"/>
          <a:ext cx="7740000" cy="17682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Ölwechsel inkl. Ölfilter und -dichtung, PKW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Ölwechsel inkl. Ölfilter und -dichtung, für Nfz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€ 269,00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246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C74DFFF-EC8B-6423-725C-635D3AF76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6"/>
            <a:ext cx="7740000" cy="3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84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CC3A1-167F-2C70-E6B0-DDC3AC20D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CB35FDD-D1DF-E0FA-A286-C35475EF3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83799"/>
              </p:ext>
            </p:extLst>
          </p:nvPr>
        </p:nvGraphicFramePr>
        <p:xfrm>
          <a:off x="900113" y="5224969"/>
          <a:ext cx="7740000" cy="16158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Economy-Angebote für Privatkunden in 4 Jahren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€ 449,00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Economy-Angebote für Gewerbetreibende in 4 Jahren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€ 449,00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246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CDDCFAA-8508-EF84-A9F2-79F5F08C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6"/>
            <a:ext cx="7740000" cy="3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1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Hyundai</a:t>
            </a:r>
          </a:p>
        </p:txBody>
      </p:sp>
    </p:spTree>
    <p:extLst>
      <p:ext uri="{BB962C8B-B14F-4D97-AF65-F5344CB8AC3E}">
        <p14:creationId xmlns:p14="http://schemas.microsoft.com/office/powerpoint/2010/main" val="3257577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30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D:\Büro\Dreamweaver\2023\07 Juli\Service\Service_Internet\S_Hyunda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83705"/>
            <a:ext cx="3492000" cy="38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99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872AA-D0F8-AF5B-FCC6-0343EE7F5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678451C-D257-8023-CC82-B19D88A1C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5756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PL2-Teile für Fz ab 5 Jahre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285BFBB-E5D6-0E5D-1260-65B9B4A4F71C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5743A1-4559-CB9C-1B83-28E3059E2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34010"/>
            <a:ext cx="7236000" cy="41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67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4320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FC996C-04DE-DBB9-B886-36212FE43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32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9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9CF30-1643-6CBC-7332-F86F2299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DB6EEC5-F29D-9742-C762-2E2FB3971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5019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Urlaubs-Check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18FB1F3-92C4-1099-0B3A-DA739C29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9" y="926238"/>
            <a:ext cx="3492000" cy="40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9D6B-ED66-5E34-5976-880B345E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A34F90D-105F-F3A4-236D-389334C78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102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883871D-A79D-CE6E-0E4B-FBFF9671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3537"/>
            <a:ext cx="7920000" cy="32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0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F5B7-4739-9506-55CF-F2DEC393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6774539-EEAD-EC32-3E07-FD52416B44E8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Jeep</a:t>
            </a:r>
          </a:p>
        </p:txBody>
      </p:sp>
    </p:spTree>
    <p:extLst>
      <p:ext uri="{BB962C8B-B14F-4D97-AF65-F5344CB8AC3E}">
        <p14:creationId xmlns:p14="http://schemas.microsoft.com/office/powerpoint/2010/main" val="587863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360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20C4A9C-4F13-46DC-4C6F-2617B0B5C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41"/>
            <a:ext cx="6480000" cy="39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4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Audi</a:t>
            </a:r>
          </a:p>
        </p:txBody>
      </p:sp>
    </p:spTree>
    <p:extLst>
      <p:ext uri="{BB962C8B-B14F-4D97-AF65-F5344CB8AC3E}">
        <p14:creationId xmlns:p14="http://schemas.microsoft.com/office/powerpoint/2010/main" val="3328681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Kia</a:t>
            </a:r>
          </a:p>
        </p:txBody>
      </p:sp>
    </p:spTree>
    <p:extLst>
      <p:ext uri="{BB962C8B-B14F-4D97-AF65-F5344CB8AC3E}">
        <p14:creationId xmlns:p14="http://schemas.microsoft.com/office/powerpoint/2010/main" val="3223665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59794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Fahrzeug-Check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CC1B0D87-E702-B1C7-9907-503C02A2E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5843"/>
            <a:ext cx="6372000" cy="41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3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79821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 5+ für Fz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18C100A-6180-AD22-F17E-CCD7C24F9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44"/>
            <a:ext cx="6876000" cy="41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6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341D-36F6-9463-5888-B5C59C9C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C0D7F0B-A897-2D61-CE75-97B6EB1C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18683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Smart-Parts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696813-B0DA-072B-FC1C-B8B58616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2" y="908050"/>
            <a:ext cx="7920000" cy="2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9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Mercedes</a:t>
            </a:r>
          </a:p>
        </p:txBody>
      </p:sp>
    </p:spTree>
    <p:extLst>
      <p:ext uri="{BB962C8B-B14F-4D97-AF65-F5344CB8AC3E}">
        <p14:creationId xmlns:p14="http://schemas.microsoft.com/office/powerpoint/2010/main" val="1969974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713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Nachlass auf ausgewählte Services für Fz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E499784-9FB2-C9DA-3EF5-517CDF3A5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2194"/>
            <a:ext cx="5436000" cy="39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72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364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7DFEA97-114A-C079-0936-F5F7824B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0" y="908050"/>
            <a:ext cx="70648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7533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Starparts für Fahrzeuge ab 5 Jahre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17018B0-81D7-587D-F045-B4D7C99A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5" y="908050"/>
            <a:ext cx="722432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Mini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6178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Mindestens 20 % Rabatt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CAB2019-A7B1-1D19-E0BB-B2847D5B0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4212000" cy="43049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E60CEEE-2896-7292-0C9E-A41ADCF6BD93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105437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45264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Car-Check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8ABB88B2-0B5B-1499-FAFA-973E77C89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3159"/>
            <a:ext cx="5220000" cy="39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2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Mitsubishi</a:t>
            </a:r>
          </a:p>
        </p:txBody>
      </p:sp>
    </p:spTree>
    <p:extLst>
      <p:ext uri="{BB962C8B-B14F-4D97-AF65-F5344CB8AC3E}">
        <p14:creationId xmlns:p14="http://schemas.microsoft.com/office/powerpoint/2010/main" val="27990597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912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6BFC341-5F29-F0E7-CC10-52AB978D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" y="947899"/>
            <a:ext cx="576047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751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Nissan</a:t>
            </a:r>
          </a:p>
        </p:txBody>
      </p:sp>
    </p:spTree>
    <p:extLst>
      <p:ext uri="{BB962C8B-B14F-4D97-AF65-F5344CB8AC3E}">
        <p14:creationId xmlns:p14="http://schemas.microsoft.com/office/powerpoint/2010/main" val="21406873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830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20 % Rabatt auf Teile, für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Fzg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ab 7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B810062-6EE8-4AD6-AA92-791C96420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5855"/>
            <a:ext cx="7056000" cy="40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33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2F57-8C80-FF97-5B41-B1819C231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A6D3C51-6057-1A8F-5C14-A202C4DAE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0778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€ 702,- bis € 849,-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91E725D-FB7C-9AC7-1DF1-CB233D435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0"/>
            <a:ext cx="5652000" cy="38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9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0EDFF-1797-C11E-8131-935BD0AB6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C6FB438-2064-CA3E-F293-9E5E76D58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7362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Family-Paket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€ 842,- bis  1.631,-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D72A01E-9561-4F29-C8CF-B772AE681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6300000" cy="40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09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7FC65-A2B6-2DDE-3C69-AF4666ADD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DB4B2C2-91F3-F487-EC1B-FB8707C34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975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€ 177,- bis € 244,-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4985373-D7C7-480F-959A-936C18375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1" y="908070"/>
            <a:ext cx="5904000" cy="39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03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107A3-7E03-8CAF-22B4-2DAE1BC2E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1AE5A5E-1E3C-47C2-7FEE-0F3F10788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1841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 Winter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177,- bis € 235,-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E02E4CDD-E27A-1D0B-949F-5F33C9C67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4"/>
            <a:ext cx="6444000" cy="40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92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87BBA-F0A7-E2B9-A97C-AB14913CA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133D196-3775-8B2B-5DD4-2B9985EFF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8793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€ 1.135,- bis € 1.588,-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64361D17-83A4-D753-A7A0-2DE9E7D78717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774F21-EEDC-9868-3CC7-253D61B29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1" y="908050"/>
            <a:ext cx="5868000" cy="40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716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2C330-A0BC-E9A3-2910-77D01F4E3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EA8569F-2821-10B9-01FD-E01E72D53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64646"/>
              </p:ext>
            </p:extLst>
          </p:nvPr>
        </p:nvGraphicFramePr>
        <p:xfrm>
          <a:off x="900113" y="5229225"/>
          <a:ext cx="7740000" cy="16344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7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Sommer-Check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1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519877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Pollenfilter-Check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718935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F6402899-8227-C8C1-3EC9-1C7B4E5AB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6263"/>
            <a:ext cx="4212000" cy="407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4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8055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Batterie-Check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72F65F1-8F83-FF8B-32A9-66727AFEA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3585"/>
            <a:ext cx="370471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40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20D02-B999-5843-9B14-0D6544517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11E8CA0-8ECC-56A4-7145-4D24F7F52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66822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Merchandising-Artikel bei Kauf eines Zubehörpaketes kostenlos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9DB59761-DC9B-71E3-9CF9-DD106C985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7968"/>
            <a:ext cx="7704000" cy="27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244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Opel</a:t>
            </a:r>
          </a:p>
        </p:txBody>
      </p:sp>
    </p:spTree>
    <p:extLst>
      <p:ext uri="{BB962C8B-B14F-4D97-AF65-F5344CB8AC3E}">
        <p14:creationId xmlns:p14="http://schemas.microsoft.com/office/powerpoint/2010/main" val="9353245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4D4A7-33CF-0CCC-429A-D8EA62E05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A4FD155-CD64-4473-38B1-BA798A67D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64150"/>
              </p:ext>
            </p:extLst>
          </p:nvPr>
        </p:nvGraphicFramePr>
        <p:xfrm>
          <a:off x="900113" y="5229225"/>
          <a:ext cx="7704335" cy="11308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Sommer-Check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45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Antriebsbatterie-Check für BEV-Check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30205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96468FE-0D63-1571-6CCE-E0DB1E2C37FA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4D63CA-1F94-FC76-8789-CEFE9683B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9" y="908050"/>
            <a:ext cx="6012000" cy="40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97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6362A-6DF8-2901-04FF-F21BFE64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48F217A-8F6D-4E49-10B2-5A7998667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13494"/>
              </p:ext>
            </p:extLst>
          </p:nvPr>
        </p:nvGraphicFramePr>
        <p:xfrm>
          <a:off x="900113" y="5229225"/>
          <a:ext cx="7704335" cy="8164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Bremsflüssigkeitswechsel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850753E-218E-D421-24C1-D33908C1CD74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D77C65-B771-C9AE-531B-49B0B9AF3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57195"/>
            <a:ext cx="5472000" cy="41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336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383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1D1FDA6-B319-E97E-CF4D-D55F399A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5414"/>
            <a:ext cx="8100000" cy="20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Peugeot</a:t>
            </a:r>
          </a:p>
        </p:txBody>
      </p:sp>
    </p:spTree>
    <p:extLst>
      <p:ext uri="{BB962C8B-B14F-4D97-AF65-F5344CB8AC3E}">
        <p14:creationId xmlns:p14="http://schemas.microsoft.com/office/powerpoint/2010/main" val="20156108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67F4-2FEA-6454-9D1E-095872D61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ED70353-9512-4C84-A9BA-BB75AC95A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92848"/>
              </p:ext>
            </p:extLst>
          </p:nvPr>
        </p:nvGraphicFramePr>
        <p:xfrm>
          <a:off x="900113" y="5013176"/>
          <a:ext cx="7704335" cy="8164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Sommer-Check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F743636A-ED9D-DF37-BA8D-8F4C546484B5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AB45F0-9F9E-78A7-9ECC-29301C1DA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100"/>
            <a:ext cx="4860000" cy="37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806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77660-2A63-E541-2947-48DD2CACB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DA12BD0-3128-9461-07D5-B95333C9C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79838"/>
              </p:ext>
            </p:extLst>
          </p:nvPr>
        </p:nvGraphicFramePr>
        <p:xfrm>
          <a:off x="900113" y="5013176"/>
          <a:ext cx="7704335" cy="8164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Bremsflüssigkeitswechsel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942F3408-37C0-1EDA-6D1E-F46DC6248594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819444-F40A-BE69-CD6D-B4EC7D2AC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97027"/>
            <a:ext cx="4824000" cy="38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702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98A12-270E-9FE2-B93C-4BDE5125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4545FCD-64A7-9D0D-0983-E79E48F43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4461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DCCFE2C-0151-F425-7E9A-72041FFDA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4" y="908052"/>
            <a:ext cx="7200000" cy="41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237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303530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1CA9-3ECE-BF5E-F58B-14300972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ABF5F0-2066-CADF-7382-567315863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7580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0CE5289-691C-6DBA-245E-6421F0E2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3" y="836712"/>
            <a:ext cx="4968000" cy="40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89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9752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 Advantage Teile für Fahrzeuge älter als 4 Jahre, 20 %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4BE666-8451-0F8C-A4A1-E39A30A6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920000" cy="30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2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CE11B-7816-C8FE-A75B-362D0F1B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4F01BE7-2F96-A1C6-E12A-2C81B3469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0965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Wieder aufbereitete 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C5598D8F-F940-EFDE-CCFB-BE33D179C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0944"/>
            <a:ext cx="7380000" cy="37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465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21564-D3DB-8551-2340-83F88A931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6619D5-7E9A-3150-8079-285A9D562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604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Klimaanlagen-Wartung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€ 129,00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C5CBC92E-4FAF-2DB2-6B04-2205572AF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21831"/>
            <a:ext cx="7560000" cy="29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282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Seat</a:t>
            </a:r>
          </a:p>
        </p:txBody>
      </p:sp>
    </p:spTree>
    <p:extLst>
      <p:ext uri="{BB962C8B-B14F-4D97-AF65-F5344CB8AC3E}">
        <p14:creationId xmlns:p14="http://schemas.microsoft.com/office/powerpoint/2010/main" val="28505855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8070F-97F3-E043-4216-F20886AF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2759CA4-3845-25D7-0D96-13E430DFE93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Economy-Teile für Fahrzeuge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554" name="Picture 2" descr="D:\Büro\Dreamweaver\2023\07 Juli\Service\Service_Internet\S_Seat_2.jpg">
            <a:extLst>
              <a:ext uri="{FF2B5EF4-FFF2-40B4-BE49-F238E27FC236}">
                <a16:creationId xmlns:a16="http://schemas.microsoft.com/office/drawing/2014/main" id="{06D651BE-D6E9-5ECF-A735-D0A352EC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7" y="908050"/>
            <a:ext cx="7920000" cy="29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51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BBF71-5390-6A4F-565D-1FF4BA234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5DDCAE8-D3F5-E689-EAA8-104E50DF4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4891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Economy-Service für Fahrzeuge ab 4 Jahre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FC11918A-0C1A-659E-5B62-B476DA6D0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2"/>
            <a:ext cx="7740000" cy="23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135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Austauschteile mit 40 %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578" name="Picture 2" descr="D:\Büro\Dreamweaver\2023\07 Juli\Service\Service_Internet\S_Sea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3" y="885577"/>
            <a:ext cx="7920000" cy="31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AB2D-3402-D7E6-AF96-21A0918F5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0759B3-6E3F-3B57-FCD0-B228D9E15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6153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Preisvorteil auf Originalteile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93F04B5-40E2-B52A-3E90-752ED359E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62"/>
            <a:ext cx="7848000" cy="275650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709BE90-1773-957C-9952-8408786BCF33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24580723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D5C7E-572C-EFE0-9178-50CC6B461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E4D6E55-0F3B-F6D7-69A9-CCDB3ECF851B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2FAF508-E182-24E8-EB47-728F32E56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69" y="908062"/>
            <a:ext cx="2808000" cy="37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802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Skoda</a:t>
            </a:r>
          </a:p>
        </p:txBody>
      </p:sp>
    </p:spTree>
    <p:extLst>
      <p:ext uri="{BB962C8B-B14F-4D97-AF65-F5344CB8AC3E}">
        <p14:creationId xmlns:p14="http://schemas.microsoft.com/office/powerpoint/2010/main" val="294563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BMW</a:t>
            </a:r>
          </a:p>
        </p:txBody>
      </p:sp>
    </p:spTree>
    <p:extLst>
      <p:ext uri="{BB962C8B-B14F-4D97-AF65-F5344CB8AC3E}">
        <p14:creationId xmlns:p14="http://schemas.microsoft.com/office/powerpoint/2010/main" val="42737924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86374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5A5B93E-7BBD-CBA1-17AF-F290A31B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2909"/>
            <a:ext cx="7560000" cy="39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6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4924-87ED-41BC-62C6-F8B0B394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5C4E50D-6014-6B0A-E19C-53C7D38A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99713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Clever-Service-Vorteilspreise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DCE829D-A3AB-8672-2856-9D3B8F24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9" y="908072"/>
            <a:ext cx="7524000" cy="37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8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D21F6-442B-333D-69EE-65324999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4A41DF6-B1C4-B4B2-DF29-FC1CB8CB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26661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81BEA0B-09BE-71BB-9D03-E0117F3A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5"/>
            <a:ext cx="7632000" cy="38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04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85A6C-AF4F-D034-280A-C64F644A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4248538-4F3B-44AC-133A-171CA6A69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81340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3 % Teilerabatt pro Jahr des Fz-Alters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EE2F43EA-615F-BCDF-D067-89515BE27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7" y="908050"/>
            <a:ext cx="5760000" cy="400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88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F57D9-3EDF-8D77-8429-74BF5B2E3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51EC6C-EFAB-D7C5-DD7B-D2C88C475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69242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Urlaubs-Fitness-Check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266012D-DAD1-8982-7173-FF5CA35D6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5580000" cy="41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35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1203D-D81D-12F5-4F81-0CCCFAEC2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B5DE366-F378-9306-F4A4-CCA68D6CA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82828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0C418A6-27C6-237C-70CD-C1AB013E5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5" y="764705"/>
            <a:ext cx="5976000" cy="415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330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E5862-0F18-0037-6638-480970996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2D41E7-8CB9-F7A3-19A9-2052CEF2E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896097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Anhängerkupplung für 2 Fahrräder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429FEB8-DBF0-5C3F-5D56-ABE73A70A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9" y="835843"/>
            <a:ext cx="7632000" cy="24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401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EB174-2D85-8AC2-DE28-E0B3A0A42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395B537-98FC-6BA6-FB5C-F3A60EA10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35242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Anhängerkupplung für 3 Fahrräder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E012CDC-B330-B06D-F98C-A2F088BAA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" y="888037"/>
            <a:ext cx="7776000" cy="26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95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4CAFD-78F9-9CA4-DE75-33402AB0C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D71E8D8-2C30-0B16-AC18-ED53B2F79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157488"/>
              </p:ext>
            </p:extLst>
          </p:nvPr>
        </p:nvGraphicFramePr>
        <p:xfrm>
          <a:off x="900113" y="5229200"/>
          <a:ext cx="7740000" cy="6404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 380 l, silber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€ 499,00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Dachbox 380 l, schwarz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€ 549,00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153070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9179399-9240-9761-763E-6D51C5963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0" y="908074"/>
            <a:ext cx="7416000" cy="257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454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47344-14C6-FC2F-27C5-8D03E368F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88F1135-8B15-14D9-D0B4-7D77C5370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30378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 400 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589852A6-683E-9145-B777-C783DE9D1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26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3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8121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Ersparnis für BMW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FBEDAE5D-82EB-ADC6-FE27-D801E5E1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5"/>
            <a:ext cx="7380000" cy="31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A5001-BCDE-6D1E-3460-2AF807804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B0E6E74-24CA-69AF-A49F-5B191F26C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51361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Kühlbox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€ 169,00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E8BED5A-6818-51B5-E670-8523B4636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51786"/>
            <a:ext cx="7668000" cy="27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913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96F93-5FEA-DB95-EA84-4AD13E82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F7E9E15-BB21-B099-8D64-92701F97B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89571"/>
              </p:ext>
            </p:extLst>
          </p:nvPr>
        </p:nvGraphicFramePr>
        <p:xfrm>
          <a:off x="900113" y="5229200"/>
          <a:ext cx="7740000" cy="9452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Sonnenschutz-Set für hintere Seitenscheiben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€ 105,00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Sonnenschutz-Set für Heckscheibe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629160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CB2567B-43FC-BD03-E033-20BA34674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96461"/>
            <a:ext cx="7704000" cy="28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4013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9669C-30D7-CDE7-9FBA-49ECE8B35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C17E55B-73A8-4F6F-F0F7-7AFAF7412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866390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Infotainment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Tablethalter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50D34F51-A14E-368A-295B-6A9C5082C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77765"/>
            <a:ext cx="7776000" cy="27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112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965A2-0765-814F-D5DE-5BEB39ECB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06CCC67-865B-5018-B340-DC423A288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147254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Sommerpflege-Set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€ 21,00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FC3818C9-62D5-DFAC-A678-B9FCDED3E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0690"/>
            <a:ext cx="7920000" cy="32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2052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Subaru</a:t>
            </a:r>
          </a:p>
        </p:txBody>
      </p:sp>
    </p:spTree>
    <p:extLst>
      <p:ext uri="{BB962C8B-B14F-4D97-AF65-F5344CB8AC3E}">
        <p14:creationId xmlns:p14="http://schemas.microsoft.com/office/powerpoint/2010/main" val="27406028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2327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Bremsen-Check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1BBF554-9DB3-4391-D96B-C388452A3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4312"/>
            <a:ext cx="7668000" cy="30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24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109482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Wechsel Bremsscheiben und Bremsbeläge vorne, für Forester, statt € 372,48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€ 320,49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5AB3657-3073-064C-96DB-DE62D960B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0636"/>
            <a:ext cx="7380000" cy="28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29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Suzuki</a:t>
            </a:r>
          </a:p>
        </p:txBody>
      </p:sp>
    </p:spTree>
    <p:extLst>
      <p:ext uri="{BB962C8B-B14F-4D97-AF65-F5344CB8AC3E}">
        <p14:creationId xmlns:p14="http://schemas.microsoft.com/office/powerpoint/2010/main" val="194205603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41110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Suzuki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Treuebonus, Verlängerung des Mobilservices bei regelmäßiger Wartung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ttig\Desktop\06_Juni\Service\Service_Internet\S_Suzuk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9" y="895897"/>
            <a:ext cx="7920000" cy="26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729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Toyota</a:t>
            </a:r>
          </a:p>
        </p:txBody>
      </p:sp>
    </p:spTree>
    <p:extLst>
      <p:ext uri="{BB962C8B-B14F-4D97-AF65-F5344CB8AC3E}">
        <p14:creationId xmlns:p14="http://schemas.microsoft.com/office/powerpoint/2010/main" val="31132685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Microsoft Office PowerPoint</Application>
  <PresentationFormat>Bildschirmpräsentation (4:3)</PresentationFormat>
  <Paragraphs>938</Paragraphs>
  <Slides>114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114</vt:i4>
      </vt:variant>
    </vt:vector>
  </HeadingPairs>
  <TitlesOfParts>
    <vt:vector size="118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Wiemann</cp:lastModifiedBy>
  <cp:revision>1108</cp:revision>
  <dcterms:created xsi:type="dcterms:W3CDTF">2019-01-31T14:56:12Z</dcterms:created>
  <dcterms:modified xsi:type="dcterms:W3CDTF">2025-09-02T08:24:57Z</dcterms:modified>
</cp:coreProperties>
</file>