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7"/>
  </p:notesMasterIdLst>
  <p:sldIdLst>
    <p:sldId id="353" r:id="rId2"/>
    <p:sldId id="826" r:id="rId3"/>
    <p:sldId id="983" r:id="rId4"/>
    <p:sldId id="1199" r:id="rId5"/>
    <p:sldId id="900" r:id="rId6"/>
    <p:sldId id="901" r:id="rId7"/>
    <p:sldId id="1189" r:id="rId8"/>
    <p:sldId id="790" r:id="rId9"/>
    <p:sldId id="1197" r:id="rId10"/>
    <p:sldId id="726" r:id="rId11"/>
    <p:sldId id="262" r:id="rId12"/>
    <p:sldId id="568" r:id="rId13"/>
    <p:sldId id="356" r:id="rId14"/>
    <p:sldId id="1164" r:id="rId15"/>
    <p:sldId id="1047" r:id="rId16"/>
    <p:sldId id="1095" r:id="rId17"/>
    <p:sldId id="1191" r:id="rId18"/>
    <p:sldId id="1190" r:id="rId19"/>
    <p:sldId id="884" r:id="rId20"/>
    <p:sldId id="848" r:id="rId21"/>
    <p:sldId id="358" r:id="rId22"/>
    <p:sldId id="1165" r:id="rId23"/>
    <p:sldId id="944" r:id="rId24"/>
    <p:sldId id="831" r:id="rId25"/>
    <p:sldId id="1166" r:id="rId26"/>
    <p:sldId id="1104" r:id="rId27"/>
    <p:sldId id="886" r:id="rId28"/>
    <p:sldId id="1133" r:id="rId29"/>
    <p:sldId id="1208" r:id="rId30"/>
    <p:sldId id="936" r:id="rId31"/>
    <p:sldId id="361" r:id="rId32"/>
    <p:sldId id="904" r:id="rId33"/>
    <p:sldId id="1125" r:id="rId34"/>
    <p:sldId id="1209" r:id="rId35"/>
    <p:sldId id="1173" r:id="rId36"/>
    <p:sldId id="1096" r:id="rId37"/>
    <p:sldId id="1202" r:id="rId38"/>
    <p:sldId id="1201" r:id="rId39"/>
    <p:sldId id="1151" r:id="rId40"/>
    <p:sldId id="1203" r:id="rId41"/>
    <p:sldId id="851" r:id="rId42"/>
    <p:sldId id="1130" r:id="rId43"/>
    <p:sldId id="989" r:id="rId44"/>
    <p:sldId id="1098" r:id="rId45"/>
    <p:sldId id="1204" r:id="rId46"/>
    <p:sldId id="852" r:id="rId47"/>
    <p:sldId id="890" r:id="rId48"/>
    <p:sldId id="294" r:id="rId49"/>
    <p:sldId id="295" r:id="rId50"/>
    <p:sldId id="366" r:id="rId51"/>
    <p:sldId id="607" r:id="rId52"/>
    <p:sldId id="1037" r:id="rId53"/>
    <p:sldId id="891" r:id="rId54"/>
    <p:sldId id="1067" r:id="rId55"/>
    <p:sldId id="1028" r:id="rId56"/>
    <p:sldId id="1015" r:id="rId57"/>
    <p:sldId id="1205" r:id="rId58"/>
    <p:sldId id="1210" r:id="rId59"/>
    <p:sldId id="1211" r:id="rId60"/>
    <p:sldId id="367" r:id="rId61"/>
    <p:sldId id="1206" r:id="rId62"/>
    <p:sldId id="299" r:id="rId63"/>
    <p:sldId id="368" r:id="rId64"/>
    <p:sldId id="1168" r:id="rId65"/>
    <p:sldId id="1102" r:id="rId66"/>
    <p:sldId id="370" r:id="rId67"/>
    <p:sldId id="1135" r:id="rId68"/>
    <p:sldId id="1212" r:id="rId69"/>
    <p:sldId id="371" r:id="rId70"/>
    <p:sldId id="1182" r:id="rId71"/>
    <p:sldId id="318" r:id="rId72"/>
    <p:sldId id="373" r:id="rId73"/>
    <p:sldId id="811" r:id="rId74"/>
    <p:sldId id="1193" r:id="rId75"/>
    <p:sldId id="1207" r:id="rId76"/>
    <p:sldId id="1227" r:id="rId77"/>
    <p:sldId id="1217" r:id="rId78"/>
    <p:sldId id="1218" r:id="rId79"/>
    <p:sldId id="1219" r:id="rId80"/>
    <p:sldId id="1220" r:id="rId81"/>
    <p:sldId id="1221" r:id="rId82"/>
    <p:sldId id="1222" r:id="rId83"/>
    <p:sldId id="1223" r:id="rId84"/>
    <p:sldId id="1224" r:id="rId85"/>
    <p:sldId id="1225" r:id="rId86"/>
    <p:sldId id="1226" r:id="rId87"/>
    <p:sldId id="1228" r:id="rId88"/>
    <p:sldId id="1158" r:id="rId89"/>
    <p:sldId id="1159" r:id="rId90"/>
    <p:sldId id="1160" r:id="rId91"/>
    <p:sldId id="1039" r:id="rId92"/>
    <p:sldId id="932" r:id="rId93"/>
    <p:sldId id="931" r:id="rId94"/>
    <p:sldId id="1162" r:id="rId95"/>
    <p:sldId id="1194" r:id="rId96"/>
    <p:sldId id="1213" r:id="rId97"/>
    <p:sldId id="1147" r:id="rId98"/>
    <p:sldId id="1171" r:id="rId99"/>
    <p:sldId id="1214" r:id="rId100"/>
    <p:sldId id="670" r:id="rId101"/>
    <p:sldId id="993" r:id="rId102"/>
    <p:sldId id="1215" r:id="rId103"/>
    <p:sldId id="1216" r:id="rId104"/>
    <p:sldId id="1155" r:id="rId105"/>
    <p:sldId id="981" r:id="rId10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>
          <p15:clr>
            <a:srgbClr val="A4A3A4"/>
          </p15:clr>
        </p15:guide>
        <p15:guide id="2" orient="horz" pos="3294">
          <p15:clr>
            <a:srgbClr val="A4A3A4"/>
          </p15:clr>
        </p15:guide>
        <p15:guide id="3" pos="5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9542" autoAdjust="0"/>
  </p:normalViewPr>
  <p:slideViewPr>
    <p:cSldViewPr>
      <p:cViewPr varScale="1">
        <p:scale>
          <a:sx n="127" d="100"/>
          <a:sy n="127" d="100"/>
        </p:scale>
        <p:origin x="492" y="120"/>
      </p:cViewPr>
      <p:guideLst>
        <p:guide orient="horz" pos="572"/>
        <p:guide orient="horz" pos="3294"/>
        <p:guide pos="5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BDFB6-B163-4813-B232-4160628B7A86}" type="datetimeFigureOut">
              <a:rPr lang="de-DE" smtClean="0"/>
              <a:t>25.03.2025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7CFE3-8961-4E57-B578-45444DAA1D3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9486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7CFE3-8961-4E57-B578-45444DAA1D31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648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25.03.2025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25.03.2025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 durch Klicken hinzufügen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25.03.2025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25.03.2025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25.03.2025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25.03.2025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25.03.2025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25.03.2025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25.03.2025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25.03.2025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25.03.2025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pPr/>
              <a:t>25.03.2025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hyperlink" Target="https://www.volkswagen.de/de/angebote-und-produkte/zubehoer-und-serviceangebote/saisonangebote.html#checks" TargetMode="External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hyperlink" Target="https://www.volkswagen.de/de/angebote-und-produkte/zubehoer-und-serviceangebote/saisonangebote.html#checks" TargetMode="External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hyperlink" Target="https://www.volkswagen.de/de/angebote-und-produkte/zubehoer-und-serviceangebote/saisonangebote.html#checks" TargetMode="External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hyperlink" Target="https://www.volkswagen.de/de/besitzer-und-service/service-und-ersatzteile/inspektion-und-hu-au.html" TargetMode="External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hyperlink" Target="https://www.volkswagen.de/de/besitzer-und-nutzer/zubehoer-und-ersatzteile.html/__layer/layers/besitzer-und-nutzer/zubehoer-und-ersatzteile/zubehoer-und-ersatzteile/economy-teile/master.layer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ww.bmw.de/de/topics/service-zubehoer/bmw-service/service-5plus.html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bmw.de/de/topics/service-zubehoer/original-bmwteile/original-bmw-teile.html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citroen.de/wartung-services/aktuelle-angebote.html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citroen.de/wartung-services/aktuelle-angebote/5plus-service.html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www.cupraofficial.de/angebote/winter-angebote?_gl=1*g1qoul*_up*MQ..*_gs*MQ..&amp;gclid=Cj0KCQiAsOq6BhDuARIsAGQ4-zj49Hi0mxNGNgWc38Qqjp36z5K5dMz5g7jKmyvBRWShhr7iSWmeYKEaAqLDEALw_wcB&amp;gclsrc=aw.ds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www.dacia.de/wartung/dacia-treuegarantie.html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www.dacia.de/aktuelle-aktion.html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www.dsautomobiles.de/mein-ds/wartung-services/aktuelle-angebote.html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www.dsautomobiles.de/mein-ds/wartung-services/aktuelle-angebote.html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www.fiat.de/besitzer/fiat-expertise/aktuelle-angebote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www.fiat.de/besitzer/fiat-expertise/aktuelle-angebote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www.ford.de/service/service-und-reparatur/aktionen-angebote/winter-check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s://www.ford.de/service/service-und-reparatur/aktionen-angebote/fruehling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alfaromeo.de/mopar/angebote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s://www.ford.de/service/service-und-reparatur/wartung/ford-economy-service" TargetMode="Externa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hyundai.com/de/de/service/serviceleistungen/uebersicht.html" TargetMode="Externa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s://www.hyundai.com/de/de/service-zubehoer/service/uebersicht.html#tab-sicherheits-check" TargetMode="Externa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https://www.hyundai.com/de/de/beratung-kauf/zubehoer/uebersicht/saisonangebote.html" TargetMode="Externa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https://www.hyundai.com/de/de/service/serviceleistungen/uebersicht.html#tab-hauptuntersuchung" TargetMode="Externa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hyperlink" Target="https://www.jaguar.de/service-und-zubehor/saisonale-angebote/fruehling.html" TargetMode="Externa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s://www.jeep.de/mopar/komplettpreis-angebote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alfaromeo.de/mopar/angebote?adobe_mc_ref=" TargetMode="Externa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hyperlink" Target="https://www.jeep.de/mopar/scheibenwischer-2025" TargetMode="Externa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hyperlink" Target="https://www.kia.com/de/service/serviceangebote/kia-fruehjahrsangebote/#vehicle-health-check" TargetMode="Externa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hyperlink" Target="https://www.kia.com/de/service/kia-service-5-plus/" TargetMode="Externa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hyperlink" Target="https://www.kia.com/de/service/kia-service-5-plus/" TargetMode="Externa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hyperlink" Target="https://www.kia.com/de/service/serviceangebote/angebote/" TargetMode="Externa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hyperlink" Target="https://www.mercedes-benz.de/passengercars/services/service-select.html?gad_source=1&amp;gclid=CjwKCAjw9IayBhBJEiwAVuc3fpqDIlQhkVXgiQFZrGB_BqnaLJEXDYeX-1jPLwyC7B698w1jnpUTshoCvM4QAvD_BwE&amp;gclsrc=aw.ds#/eligible-vehicles" TargetMode="Externa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hyperlink" Target="https://www.mercedes-benz.de/passengercars/parts-accessoires/genuine-parts-accessories/parts-portfolio.module.html" TargetMode="Externa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hyperlink" Target="https://www.mercedes-benz.de/passengercars/parts-accessoires/genuine-parts-accessories/genuine-parts.module.html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ww.mini.de/de_DE/home/services/service5plus.html" TargetMode="Externa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s://www.mini.de/de_DE/home/services/service5plus.html" TargetMode="Externa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hyperlink" Target="https://www.mitsubishi-motors.de/service-zubehoer/service" TargetMode="Externa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hyperlink" Target="https://www.nissan.de/kunden/angebote/7plus.html" TargetMode="Externa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hyperlink" Target="https://www.nissan.de/kunden/angebote/fr%C3%BChjahrsangebote.html" TargetMode="Externa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hyperlink" Target="https://www.nissan.de/kunden/angebote/fr%C3%BChjahrsangebote.html" TargetMode="Externa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hyperlink" Target="https://www.nissan.de/kunden/angebote/fr%C3%BChjahrsangebote.html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audi.de/de/service-zubehoer/audi-services/" TargetMode="Externa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hyperlink" Target="https://www.opel.de/owners/service-offers/scheibenwischer-2025.html" TargetMode="Externa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hyperlink" Target="https://www.opel.de/service/angebote/5plus-service.html" TargetMode="Externa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hyperlink" Target="https://www.peugeot.de/service/meinen-peugeot-warten/aktuelle-angebote.html" TargetMode="Externa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hyperlink" Target="https://www.peugeot.de/service/meinen-peugeot-warten/aktuelle-angebote/5plus-service.html" TargetMode="Externa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hyperlink" Target="https://www.renault.de/services/economyparts-fahrzeug-werterhalt.html" TargetMode="Externa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hyperlink" Target="https://www.renault.de/service/aktuelle-aktionen.html" TargetMode="Externa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sofortkredit.vwfs.de/?traci_s=DCC:Audi:ORG:Brand:Website:2022-09:Sofortkredit&amp;traci_ie=audi.de:Content:Button::" TargetMode="Externa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s://www.seat.de/service-zubehoer/teile-zubehoer/uebersicht.html" TargetMode="Externa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s://www.seat.de/service-zubehoer/teile-zubehoer/uebersicht.html" TargetMode="Externa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hyperlink" Target="https://www.skoda-auto.de/service/original-teile" TargetMode="Externa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hyperlink" Target="https://www.skoda-auto.de/service/clever-service-vorteilspreise" TargetMode="Externa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hyperlink" Target="https://www.skoda-auto.de/service/original-teile" TargetMode="Externa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hyperlink" Target="https://www.skoda-auto.de/service/aktion-fruehjahr-2025" TargetMode="Externa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hyperlink" Target="https://www.skoda-auto.de/service/aktion-fruehjahr-2025" TargetMode="Externa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hyperlink" Target="https://www.skoda-auto.de/service/aktion-fruehjahr-2025" TargetMode="Externa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hyperlink" Target="https://www.skoda-auto.de/service/aktion-fruehjahr-2025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audi.de/de/brand/de/service-zubehoer/reparatur-und-service/instandhaltung/audi-batterie-check.html" TargetMode="Externa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hyperlink" Target="https://www.skoda-auto.de/service/aktion-fruehjahr-2025" TargetMode="Externa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hyperlink" Target="https://www.skoda-auto.de/service/aktion-fruehjahr-2025" TargetMode="Externa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hyperlink" Target="https://www.skoda-auto.de/service/aktion-fruehjahr-2025" TargetMode="Externa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hyperlink" Target="https://www.skoda-auto.de/service/aktion-fruehjahr-2025" TargetMode="Externa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hyperlink" Target="https://www.skoda-auto.de/service/aktion-fruehjahr-2025" TargetMode="Externa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hyperlink" Target="https://www.skoda-auto.de/service/aktion-fruehjahr-2025" TargetMode="Externa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hyperlink" Target="https://www.skoda-auto.de/service/aktion-fruehjahr-2025" TargetMode="Externa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hyperlink" Target="https://www.skoda-auto.de/service/aktion-fruehjahr-2025" TargetMode="Externa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hyperlink" Target="https://www.subaru.de/kostenbremse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audi.de/de/service-zubehoer/audi-services/" TargetMode="Externa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hyperlink" Target="https://www.subaru.de/kostenbremse" TargetMode="Externa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hyperlink" Target="https://auto.suzuki.de/service/wartung-service" TargetMode="Externa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hyperlink" Target="https://www.toyota.de/zubehoer-service/angebote-tipps/winterangebote" TargetMode="Externa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hyperlink" Target="https://www.toyota.de/zubehoer-service/angebote-tipps/fruehjahrsangebote" TargetMode="Externa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hyperlink" Target="https://www.toyota.de/zubehoer-service/angebote-tipps/winterangebote" TargetMode="Externa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hyperlink" Target="https://www.toyota.de/service_und_zubehoer/angebote_und_tipps/hauptuntersuchung" TargetMode="Externa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hyperlink" Target="https://www.toyota.de/zubehoer-service/zubehoer/standheizung" TargetMode="Externa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hyperlink" Target="https://tos.toyota-digital.de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Service-Angebote auf den Internetseiten der Fabrikate </a:t>
            </a:r>
            <a:br>
              <a:rPr lang="de-DE" sz="2400" b="1" dirty="0">
                <a:latin typeface="Arial" pitchFamily="34" charset="0"/>
                <a:cs typeface="Arial" pitchFamily="34" charset="0"/>
              </a:rPr>
            </a:br>
            <a:r>
              <a:rPr lang="de-DE" sz="2400" b="1" dirty="0">
                <a:latin typeface="Arial" pitchFamily="34" charset="0"/>
                <a:cs typeface="Arial" pitchFamily="34" charset="0"/>
              </a:rPr>
              <a:t> März 2025</a:t>
            </a:r>
          </a:p>
        </p:txBody>
      </p:sp>
    </p:spTree>
    <p:extLst>
      <p:ext uri="{BB962C8B-B14F-4D97-AF65-F5344CB8AC3E}">
        <p14:creationId xmlns:p14="http://schemas.microsoft.com/office/powerpoint/2010/main" val="591961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BMW</a:t>
            </a:r>
          </a:p>
        </p:txBody>
      </p:sp>
    </p:spTree>
    <p:extLst>
      <p:ext uri="{BB962C8B-B14F-4D97-AF65-F5344CB8AC3E}">
        <p14:creationId xmlns:p14="http://schemas.microsoft.com/office/powerpoint/2010/main" val="427379241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VW</a:t>
            </a:r>
          </a:p>
        </p:txBody>
      </p:sp>
    </p:spTree>
    <p:extLst>
      <p:ext uri="{BB962C8B-B14F-4D97-AF65-F5344CB8AC3E}">
        <p14:creationId xmlns:p14="http://schemas.microsoft.com/office/powerpoint/2010/main" val="86464904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573361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VW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Frühlings-Check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4361A634-960F-46E9-3460-CDE0E32B2281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AE4CF6B-A724-8450-B3D3-1DAA0EDF7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72" y="925381"/>
            <a:ext cx="7308000" cy="277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8460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217CF-5283-A9A0-5DE2-316EF8EE0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71341F48-D1F3-698B-E630-B4E411B5B6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261642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VW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 / 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Reifenwechsel und Bremsen-Check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08D63F40-32C4-D98E-3603-15BC69AD86C5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96D29D8-D19C-0569-1518-03B3E4583F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05133"/>
            <a:ext cx="4104000" cy="405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10285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6FD1C-A34B-5E93-25C4-145017AF0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C4BDE371-9887-56FB-9EAB-115D1F9485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904065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VW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Klimaanlagen-Check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C6738537-7AE5-8775-613B-835D071B72E9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EE16DF0-D802-3F59-0004-FD6964482E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35843"/>
            <a:ext cx="483870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0734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347530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VW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HU / AU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Kostenloser Vorab-Check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8E21FB6D-1D53-2AE7-CBB8-4D27EF4610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1"/>
            <a:ext cx="7740000" cy="310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7786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385152"/>
              </p:ext>
            </p:extLst>
          </p:nvPr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VW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Economy-Teile für Fahrzeuge älter als 4 Jahre, mit Preisvorteilen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26" name="Picture 2" descr="C:\Users\Wiemann\Desktop\Büro\Dreamweaver\Dreamweaver 2023\04 April\Service\Service_Internet\S_VW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08051"/>
            <a:ext cx="7920000" cy="312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235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781217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BMW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20 % Ersparnis für BMW älter als 5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Grafik 8">
            <a:extLst>
              <a:ext uri="{FF2B5EF4-FFF2-40B4-BE49-F238E27FC236}">
                <a16:creationId xmlns:a16="http://schemas.microsoft.com/office/drawing/2014/main" id="{FBEDAE5D-82EB-ADC6-FE27-D801E5E146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75"/>
            <a:ext cx="7380000" cy="313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12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218612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BMW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Wiederaufbereitete Teile mit Ersparnis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27" name="Picture 3" descr="C:\Users\Wiemann\Desktop\Büro\Dreamweaver\Dreamweaver 2021\05 Mai\Service\Service_Internet\S_BMW_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53" y="908050"/>
            <a:ext cx="6375392" cy="38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741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Citro</a:t>
            </a:r>
            <a:r>
              <a:rPr lang="de-DE" sz="2400" b="1" dirty="0">
                <a:latin typeface="Arial"/>
                <a:cs typeface="Arial"/>
              </a:rPr>
              <a:t>ën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54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7D1A2F-0FC1-E311-4257-E03272F3F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C539B084-9645-30C4-F0A6-2C10814744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472851"/>
              </p:ext>
            </p:extLst>
          </p:nvPr>
        </p:nvGraphicFramePr>
        <p:xfrm>
          <a:off x="900113" y="5229200"/>
          <a:ext cx="7740000" cy="79208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Citroen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Zubehör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Wischerblätter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€ 24,90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4788FC47-8F14-AE06-EA31-12C4EF3307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12"/>
            <a:ext cx="7920000" cy="395661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6F52DE9-2C2A-88B4-E905-8F97D422E73C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</p:spTree>
    <p:extLst>
      <p:ext uri="{BB962C8B-B14F-4D97-AF65-F5344CB8AC3E}">
        <p14:creationId xmlns:p14="http://schemas.microsoft.com/office/powerpoint/2010/main" val="2221039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271764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Citroen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5plus Service für Fahrzeuge ab 5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ADA4F85F-C60D-4C6F-978C-2C791D01E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32" y="935303"/>
            <a:ext cx="7632000" cy="408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652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Cupra</a:t>
            </a:r>
          </a:p>
        </p:txBody>
      </p:sp>
    </p:spTree>
    <p:extLst>
      <p:ext uri="{BB962C8B-B14F-4D97-AF65-F5344CB8AC3E}">
        <p14:creationId xmlns:p14="http://schemas.microsoft.com/office/powerpoint/2010/main" val="4012230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F0CDB-8D11-03BE-2C92-4BE0964C0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5944CA10-A6EB-24F8-854E-26FE5B6C50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815635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Cupra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Winter-Check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2FDCB519-6C96-BAE9-B28B-B6FE9B982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5793771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818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42E53-5FFD-AAE2-D33F-26A9D907A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0FC430DE-AA6B-42E5-FC84-3325FFCEFEAE}"/>
              </a:ext>
            </a:extLst>
          </p:cNvPr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Dacia</a:t>
            </a:r>
          </a:p>
        </p:txBody>
      </p:sp>
    </p:spTree>
    <p:extLst>
      <p:ext uri="{BB962C8B-B14F-4D97-AF65-F5344CB8AC3E}">
        <p14:creationId xmlns:p14="http://schemas.microsoft.com/office/powerpoint/2010/main" val="3621686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536657"/>
              </p:ext>
            </p:extLst>
          </p:nvPr>
        </p:nvGraphicFramePr>
        <p:xfrm>
          <a:off x="900113" y="5229200"/>
          <a:ext cx="7740000" cy="11491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Dacia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1 Jahr Garantieverlängerung mit jeder Wartung, für Fahrzeuge bis 6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2C2241B6-2C2D-30CA-18A3-78B2B1541F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93"/>
            <a:ext cx="4104000" cy="394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64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Alfa Romeo</a:t>
            </a:r>
          </a:p>
        </p:txBody>
      </p:sp>
    </p:spTree>
    <p:extLst>
      <p:ext uri="{BB962C8B-B14F-4D97-AF65-F5344CB8AC3E}">
        <p14:creationId xmlns:p14="http://schemas.microsoft.com/office/powerpoint/2010/main" val="1343925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16543"/>
              </p:ext>
            </p:extLst>
          </p:nvPr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Dacia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Service-Sparbuch mit bis zu € 155,- Ersparnis für diverse Serviceleistungen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29724FFB-E754-FEF0-780C-EBC92A9559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33" y="980742"/>
            <a:ext cx="3168000" cy="391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104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DS</a:t>
            </a:r>
          </a:p>
        </p:txBody>
      </p:sp>
    </p:spTree>
    <p:extLst>
      <p:ext uri="{BB962C8B-B14F-4D97-AF65-F5344CB8AC3E}">
        <p14:creationId xmlns:p14="http://schemas.microsoft.com/office/powerpoint/2010/main" val="26186504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B7DA93-2A89-B3DD-4E84-CBFD80B1D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583C148C-3250-9719-1A5C-D01BAD6F6A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049093"/>
              </p:ext>
            </p:extLst>
          </p:nvPr>
        </p:nvGraphicFramePr>
        <p:xfrm>
          <a:off x="900113" y="5229200"/>
          <a:ext cx="7740000" cy="79208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DS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Zubehör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Wischerblätter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€ 24,90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2B5C27E7-D2F6-E595-EF9B-55FCC4992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89851"/>
            <a:ext cx="7920000" cy="297597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4F0ED74-A5E9-BCA4-610C-C5752300C664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</p:spTree>
    <p:extLst>
      <p:ext uri="{BB962C8B-B14F-4D97-AF65-F5344CB8AC3E}">
        <p14:creationId xmlns:p14="http://schemas.microsoft.com/office/powerpoint/2010/main" val="3665935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648966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DS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5plus Service für Fahrzeuge ab 5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Grafik 7">
            <a:extLst>
              <a:ext uri="{FF2B5EF4-FFF2-40B4-BE49-F238E27FC236}">
                <a16:creationId xmlns:a16="http://schemas.microsoft.com/office/drawing/2014/main" id="{DA39A8E2-C039-CE06-B1A5-BDDB1F861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94" y="895414"/>
            <a:ext cx="7920000" cy="276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2011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Fiat</a:t>
            </a:r>
          </a:p>
        </p:txBody>
      </p:sp>
    </p:spTree>
    <p:extLst>
      <p:ext uri="{BB962C8B-B14F-4D97-AF65-F5344CB8AC3E}">
        <p14:creationId xmlns:p14="http://schemas.microsoft.com/office/powerpoint/2010/main" val="19384368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B20EE8-ACCB-717B-0A19-B199ED64E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11030E42-C431-5E48-4627-86A3921CF7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8283"/>
              </p:ext>
            </p:extLst>
          </p:nvPr>
        </p:nvGraphicFramePr>
        <p:xfrm>
          <a:off x="900113" y="5229200"/>
          <a:ext cx="7740000" cy="79208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Fiat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Zubehör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Wischerblätter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€ 24,90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CBC7E894-CD5B-581A-1FC6-42D05FCDA890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903AF14-3C29-0FF1-8B2F-B984FEB090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896010"/>
            <a:ext cx="6444000" cy="412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487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139026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Fiat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Komplettpreisprogramm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2D77C6E8-C716-2438-010E-AF01E76F2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72"/>
            <a:ext cx="6372000" cy="394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6068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Ford</a:t>
            </a:r>
          </a:p>
        </p:txBody>
      </p:sp>
    </p:spTree>
    <p:extLst>
      <p:ext uri="{BB962C8B-B14F-4D97-AF65-F5344CB8AC3E}">
        <p14:creationId xmlns:p14="http://schemas.microsoft.com/office/powerpoint/2010/main" val="21734831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629706"/>
              </p:ext>
            </p:extLst>
          </p:nvPr>
        </p:nvGraphicFramePr>
        <p:xfrm>
          <a:off x="900113" y="5179614"/>
          <a:ext cx="7740000" cy="142038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 rowSpan="3"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Ford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Winter-Check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€ 15,00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5656431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Schutz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Satz Allwetterfußmatten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€ 54,00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0896867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Transport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Thule Dachträger für Skier und Snowboards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€ 305,00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2791687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2AC09F29-FBEA-88A8-A4C0-9602872E8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873770"/>
            <a:ext cx="6048152" cy="420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181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A841A3-B734-D787-D0A8-9A199F88E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C06EA3C6-58CC-2E34-42A9-84543CBE28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758213"/>
              </p:ext>
            </p:extLst>
          </p:nvPr>
        </p:nvGraphicFramePr>
        <p:xfrm>
          <a:off x="900113" y="5179614"/>
          <a:ext cx="7740000" cy="173470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 rowSpan="4"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Ford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Frühjahrs-Check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€ 15,00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5656431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Zubehör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Wischerblätter, inkl.- Einbau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€ 55,00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0896867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Pflege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Reinigungsset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€ 49,00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2864212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Transport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Stauraum-Paket für Transit Custom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€ 1.050,00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2791687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61D3790B-0671-6A36-921A-EF292BE73E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08050"/>
            <a:ext cx="5004000" cy="419267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19107BA2-BC9B-9EF8-2DD6-74D5221D0AEE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</p:spTree>
    <p:extLst>
      <p:ext uri="{BB962C8B-B14F-4D97-AF65-F5344CB8AC3E}">
        <p14:creationId xmlns:p14="http://schemas.microsoft.com/office/powerpoint/2010/main" val="1857624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521349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Alfa Romeo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Komplettpreisangebote für Fz. ab 4 Jahren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A6FB69F1-D330-51F8-B1CA-9CB89E0180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47" y="895350"/>
            <a:ext cx="3456000" cy="4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7828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455963"/>
              </p:ext>
            </p:extLst>
          </p:nvPr>
        </p:nvGraphicFramePr>
        <p:xfrm>
          <a:off x="900113" y="5229200"/>
          <a:ext cx="7740000" cy="146344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 rowSpan="2"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Ford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Economy-Angebote für Fz älter als 5 Jahre, </a:t>
                      </a:r>
                      <a:r>
                        <a:rPr lang="de-DE" sz="1000" b="0" i="0" u="none" strike="noStrike" dirty="0" err="1">
                          <a:effectLst/>
                          <a:latin typeface="Arial" panose="020B0604020202020204" pitchFamily="34" charset="0"/>
                        </a:rPr>
                        <a:t>Ölwech-sel</a:t>
                      </a: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 inkl. -filter, für PKW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€ 249,00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32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Economy-Angebote für Fz älter als 5 Jahre, </a:t>
                      </a:r>
                      <a:r>
                        <a:rPr lang="de-DE" sz="1000" b="0" i="0" u="none" strike="noStrike" dirty="0" err="1">
                          <a:effectLst/>
                          <a:latin typeface="Arial" panose="020B0604020202020204" pitchFamily="34" charset="0"/>
                        </a:rPr>
                        <a:t>Ölwech-sel</a:t>
                      </a: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 inkl. -filter, für Nfz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€ 320,11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358263C4-0CAA-3A0E-BF93-719E499C20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98" y="908050"/>
            <a:ext cx="7920000" cy="251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184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Hyundai</a:t>
            </a:r>
          </a:p>
        </p:txBody>
      </p:sp>
    </p:spTree>
    <p:extLst>
      <p:ext uri="{BB962C8B-B14F-4D97-AF65-F5344CB8AC3E}">
        <p14:creationId xmlns:p14="http://schemas.microsoft.com/office/powerpoint/2010/main" val="32575771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483035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Hyundai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Economy-Service für Fahrzeuge ab 5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194" name="Picture 2" descr="D:\Büro\Dreamweaver\2023\07 Juli\Service\Service_Internet\S_Hyundai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883705"/>
            <a:ext cx="3492000" cy="388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0992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643203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Hyundai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Sicherheits-Check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DFFC996C-04DE-DBB9-B886-36212FE43C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0"/>
            <a:ext cx="7668000" cy="329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6596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9CF30-1643-6CBC-7332-F86F2299A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9DB6EEC5-F29D-9742-C762-2E2FB39710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264004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Hyundai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Frühjahrs-Check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13508C84-6798-F3A4-D015-F78C59B5DA56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22590BC-EA6D-E86B-E736-97A02CA3D8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17110"/>
            <a:ext cx="2556000" cy="400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457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029D6B-ED66-5E34-5976-880B345E3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2A34F90D-105F-F3A4-236D-389334C781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610207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Hyundai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HU / AU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Kostenloser Vorab-Check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E883871D-A79D-CE6E-0E4B-FBFF96715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03537"/>
            <a:ext cx="7920000" cy="32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501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0157E-1CB0-3053-4B22-75929ECD2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8601FFEE-3E0C-14AB-66FF-BA9F782E5495}"/>
              </a:ext>
            </a:extLst>
          </p:cNvPr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Jaguar</a:t>
            </a:r>
          </a:p>
        </p:txBody>
      </p:sp>
    </p:spTree>
    <p:extLst>
      <p:ext uri="{BB962C8B-B14F-4D97-AF65-F5344CB8AC3E}">
        <p14:creationId xmlns:p14="http://schemas.microsoft.com/office/powerpoint/2010/main" val="41091222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EAE32-5D2E-D51A-0F76-D60B64FC4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1754E960-8B43-42DF-F088-A18CECAA07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46028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Jaguar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Frühlings-Check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27BEA5B7-DC5A-FFDD-C012-47DFDEA064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50" y="913285"/>
            <a:ext cx="7740000" cy="324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1042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2EF5B7-4739-9506-55CF-F2DEC3930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56774539-EEAD-EC32-3E07-FD52416B44E8}"/>
              </a:ext>
            </a:extLst>
          </p:cNvPr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Jeep</a:t>
            </a:r>
          </a:p>
        </p:txBody>
      </p:sp>
    </p:spTree>
    <p:extLst>
      <p:ext uri="{BB962C8B-B14F-4D97-AF65-F5344CB8AC3E}">
        <p14:creationId xmlns:p14="http://schemas.microsoft.com/office/powerpoint/2010/main" val="5878639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736007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Jeep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Komplettpreisangebote für Fz. ab 4 Jahren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B20C4A9C-4F13-46DC-4C6F-2617B0B5C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41"/>
            <a:ext cx="6480000" cy="399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443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DCDB53-90BD-B781-DB3D-34401D6FB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E0E3D162-7BB1-B6F3-5749-F32E00F230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282086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Alfa Romeo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Zubehör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Wischerblätter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€ 24,90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Grafik 7">
            <a:extLst>
              <a:ext uri="{FF2B5EF4-FFF2-40B4-BE49-F238E27FC236}">
                <a16:creationId xmlns:a16="http://schemas.microsoft.com/office/drawing/2014/main" id="{A439361A-AE53-BA66-200C-8A31DA2162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0"/>
            <a:ext cx="436245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0032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F45484-7E96-7855-4687-6AAB6100E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89446BCF-5B22-4836-3DC9-445969B9E6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455235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Jeep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Zubehör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Wischerblätter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€ 24,90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DA16CE3A-DAF2-0E53-6F17-3A99BF676298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A16C6A5-B269-DC56-D15C-DE674D86DA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24405"/>
            <a:ext cx="7704000" cy="334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0953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Kia</a:t>
            </a:r>
          </a:p>
        </p:txBody>
      </p:sp>
    </p:spTree>
    <p:extLst>
      <p:ext uri="{BB962C8B-B14F-4D97-AF65-F5344CB8AC3E}">
        <p14:creationId xmlns:p14="http://schemas.microsoft.com/office/powerpoint/2010/main" val="32236656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359794"/>
              </p:ext>
            </p:extLst>
          </p:nvPr>
        </p:nvGraphicFramePr>
        <p:xfrm>
          <a:off x="900113" y="5229200"/>
          <a:ext cx="7740000" cy="79208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Kia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Fahrzeug-Check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7705B593-3DF2-38A7-3ADA-5CBAD6C0134A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80C2AC3-D08B-7700-7A10-A29D54C5E0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59" y="908091"/>
            <a:ext cx="6156000" cy="402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3835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679821"/>
              </p:ext>
            </p:extLst>
          </p:nvPr>
        </p:nvGraphicFramePr>
        <p:xfrm>
          <a:off x="900113" y="5229200"/>
          <a:ext cx="7740000" cy="8443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Kia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Service 5+ für Fz älter als 5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718C100A-6180-AD22-F17E-CCD7C24F9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6744"/>
            <a:ext cx="6876000" cy="414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0664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0341D-36F6-9463-5888-B5C59C9C4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0C0D7F0B-A897-2D61-CE75-97B6EB1CDB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018683"/>
              </p:ext>
            </p:extLst>
          </p:nvPr>
        </p:nvGraphicFramePr>
        <p:xfrm>
          <a:off x="900113" y="5229200"/>
          <a:ext cx="7740000" cy="8443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Kia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Smart-Parts mit Preisvorteil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AD696813-B0DA-072B-FC1C-B8B58616D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42" y="908050"/>
            <a:ext cx="7920000" cy="279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691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3216E-7CC9-867A-B2CE-B8A194A979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248F987F-DF6A-DDFA-EC0C-93A5A2AD5F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44864"/>
              </p:ext>
            </p:extLst>
          </p:nvPr>
        </p:nvGraphicFramePr>
        <p:xfrm>
          <a:off x="900113" y="5229200"/>
          <a:ext cx="7740000" cy="8443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Kia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€ 35,- Gutschein für Werkstatt-Service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1964D190-154F-4720-3422-3E8699F04E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89718"/>
            <a:ext cx="7956000" cy="247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552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Mercedes</a:t>
            </a:r>
          </a:p>
        </p:txBody>
      </p:sp>
    </p:spTree>
    <p:extLst>
      <p:ext uri="{BB962C8B-B14F-4D97-AF65-F5344CB8AC3E}">
        <p14:creationId xmlns:p14="http://schemas.microsoft.com/office/powerpoint/2010/main" val="19699747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571399"/>
              </p:ext>
            </p:extLst>
          </p:nvPr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Mercedes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20 % Nachlass auf ausgewählte Services für Fz ab 5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DE499784-9FB2-C9DA-3EF5-517CDF3A5E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882194"/>
            <a:ext cx="5436000" cy="390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7672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436405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Mercedes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Austauschteile mit Ersparnis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C7DFEA97-114A-C079-0936-F5F7824B9C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00" y="908050"/>
            <a:ext cx="7064885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121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975331"/>
              </p:ext>
            </p:extLst>
          </p:nvPr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Mercedes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Starparts für Fahrzeuge ab 5 Jahre mit 20 % Preisvorteil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417018B0-81D7-587D-F045-B4D7C99A7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85" y="908050"/>
            <a:ext cx="7224323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12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Audi</a:t>
            </a:r>
          </a:p>
        </p:txBody>
      </p:sp>
    </p:spTree>
    <p:extLst>
      <p:ext uri="{BB962C8B-B14F-4D97-AF65-F5344CB8AC3E}">
        <p14:creationId xmlns:p14="http://schemas.microsoft.com/office/powerpoint/2010/main" val="33286811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Mini</a:t>
            </a:r>
          </a:p>
          <a:p>
            <a:pPr algn="ctr"/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883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495886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Mini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20 % Rabatt für Mini ab 5 Jahren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B5B5E05B-AC5D-534D-DC79-DD6BA6447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2460"/>
            <a:ext cx="5292000" cy="404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751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/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Mini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20 % Rabatt auf Service-Pakete für Mini ab 5 Jahren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194" name="Picture 2" descr="C:\Users\Wiemann\Desktop\Büro\Dreamweaver\Dreamweaver 2020\12 Dezember\Service\Service_Internet\S_Mini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99" y="932061"/>
            <a:ext cx="7920000" cy="352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3464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Mitsubishi</a:t>
            </a:r>
          </a:p>
        </p:txBody>
      </p:sp>
    </p:spTree>
    <p:extLst>
      <p:ext uri="{BB962C8B-B14F-4D97-AF65-F5344CB8AC3E}">
        <p14:creationId xmlns:p14="http://schemas.microsoft.com/office/powerpoint/2010/main" val="27990597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49124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Mitsubishi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Sicherheits-Check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66BFC341-5F29-F0E7-CC10-52AB978D80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4" y="947899"/>
            <a:ext cx="5760473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5751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Nissan</a:t>
            </a:r>
          </a:p>
        </p:txBody>
      </p:sp>
    </p:spTree>
    <p:extLst>
      <p:ext uri="{BB962C8B-B14F-4D97-AF65-F5344CB8AC3E}">
        <p14:creationId xmlns:p14="http://schemas.microsoft.com/office/powerpoint/2010/main" val="21406873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18304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Nissan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20 % Rabatt auf Teile, für Fzg. ab 7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8B810062-6EE8-4AD6-AA92-791C96420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5855"/>
            <a:ext cx="7056000" cy="400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1033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D2F57-8C80-FF97-5B41-B1819C231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0A6D3C51-6057-1A8F-5C14-A202C4DAE9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432180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Nissan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Frühjahrs-Check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644B036E-155A-DE17-E4D0-AC69BB8DB40D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F343606-1E2B-6F64-7671-19973F4A20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5" y="854502"/>
            <a:ext cx="5184000" cy="416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2992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76D48A-D9D9-4E4B-DDED-0372F6279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49183028-B4F5-2B54-CC33-6B8DFE5F1F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036762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Nissan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Klimaanlagen-Check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BD2244F9-1B5F-391A-9816-C8DC58B2EE69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44339C4-0AC0-5436-4E05-D9F6DDEE9A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95359"/>
            <a:ext cx="6156000" cy="419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8305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BF8EEE-253E-9BE7-E4DB-235ADCDDB2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CB4BD985-CB27-8C6F-1A6F-7368551742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178733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Nissan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Transport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Dachfahrradträger-Paket mit 20 % Rabatt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10C8D7AF-CBD6-3DAC-3BE3-8B10BEE00E37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384319E-4C6F-7850-E876-0CEE5E4E64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69"/>
            <a:ext cx="7740000" cy="331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076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666928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Audi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Car-Check Frühling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525A5ED7-F053-F4C6-0C50-4CFA617ECC14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38C33EA-006B-D004-F0BA-7D7DCD52EA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08790"/>
            <a:ext cx="4212000" cy="385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24263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Opel</a:t>
            </a:r>
          </a:p>
        </p:txBody>
      </p:sp>
    </p:spTree>
    <p:extLst>
      <p:ext uri="{BB962C8B-B14F-4D97-AF65-F5344CB8AC3E}">
        <p14:creationId xmlns:p14="http://schemas.microsoft.com/office/powerpoint/2010/main" val="93532451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6362A-6DF8-2901-04FF-F21BFE644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F48F217A-8F6D-4E49-10B2-5A7998667E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820797"/>
              </p:ext>
            </p:extLst>
          </p:nvPr>
        </p:nvGraphicFramePr>
        <p:xfrm>
          <a:off x="900113" y="5229225"/>
          <a:ext cx="7704335" cy="81647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0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0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0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08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08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26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94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45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Opel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Wischerblätter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€ 24,90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CB3EAF19-9180-ADBF-2BC2-689997A5DA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15690"/>
            <a:ext cx="7920000" cy="204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23366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838386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Opel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5-Plus Service für Fahrzeuge ab 5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81D1FDA6-B319-E97E-CF4D-D55F399A7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895414"/>
            <a:ext cx="8100000" cy="209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1215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Peugeot</a:t>
            </a:r>
          </a:p>
        </p:txBody>
      </p:sp>
    </p:spTree>
    <p:extLst>
      <p:ext uri="{BB962C8B-B14F-4D97-AF65-F5344CB8AC3E}">
        <p14:creationId xmlns:p14="http://schemas.microsoft.com/office/powerpoint/2010/main" val="201561081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767F4-2FEA-6454-9D1E-095872D61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CED70353-9512-4C84-A9BA-BB75AC95AA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061542"/>
              </p:ext>
            </p:extLst>
          </p:nvPr>
        </p:nvGraphicFramePr>
        <p:xfrm>
          <a:off x="900113" y="5013176"/>
          <a:ext cx="7704335" cy="81647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0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0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0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08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08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26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94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45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Peugeot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Wischerblätter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€ 24,90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06DBCA6F-25DD-6693-45FD-12CF540CF19B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B023C46-7AA4-D85D-6628-CE16822418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" y="835843"/>
            <a:ext cx="7488000" cy="339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8062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C98A12-270E-9FE2-B93C-4BDE51257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04545FCD-64A7-9D0D-0983-E79E48F43E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544613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Peugeot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5-Plus Service für Fahrzeuge ab 5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DDCCFE2C-0151-F425-7E9A-72041FFDA2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54" y="908052"/>
            <a:ext cx="7200000" cy="417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42370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Renault</a:t>
            </a:r>
          </a:p>
        </p:txBody>
      </p:sp>
    </p:spTree>
    <p:extLst>
      <p:ext uri="{BB962C8B-B14F-4D97-AF65-F5344CB8AC3E}">
        <p14:creationId xmlns:p14="http://schemas.microsoft.com/office/powerpoint/2010/main" val="303530349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397529"/>
              </p:ext>
            </p:extLst>
          </p:nvPr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Renault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Renault Advantage Teile für Fahrzeuge älter als 4 Jahre, 20 % Ersparnis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DF4BE666-8451-0F8C-A4A1-E39A30A616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0"/>
            <a:ext cx="7920000" cy="306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528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ECE11B-7816-C8FE-A75B-362D0F1B5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B4F01BE7-2F96-A1C6-E12A-2C81B3469A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122910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Renault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Zubehör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€ 75,- Zubehörgutschein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F374A466-B066-B0C2-8EF5-B508B37AB9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78"/>
            <a:ext cx="7128000" cy="411148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F2E0AC9-18A0-C1EC-BEED-0BA6DA44B40C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</p:spTree>
    <p:extLst>
      <p:ext uri="{BB962C8B-B14F-4D97-AF65-F5344CB8AC3E}">
        <p14:creationId xmlns:p14="http://schemas.microsoft.com/office/powerpoint/2010/main" val="254024655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Seat</a:t>
            </a:r>
          </a:p>
        </p:txBody>
      </p:sp>
    </p:spTree>
    <p:extLst>
      <p:ext uri="{BB962C8B-B14F-4D97-AF65-F5344CB8AC3E}">
        <p14:creationId xmlns:p14="http://schemas.microsoft.com/office/powerpoint/2010/main" val="2850585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C61974-4BF7-11E8-91AB-B6973F00C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C00C328B-BF74-E4C8-9BF9-45A2CB7C4E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764348"/>
              </p:ext>
            </p:extLst>
          </p:nvPr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Audi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Service- und Zubehörfinanzierung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7,31 % bis 10,2 %, 30 Tage zinsfrei, Maximalbetrag € 12.000,-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16691271-C57E-01CC-AB1F-948FB471F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30392"/>
            <a:ext cx="6516000" cy="39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41803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8070F-97F3-E043-4216-F20886AF5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02759CA4-3845-25D7-0D96-13E430DFE930}"/>
              </a:ext>
            </a:extLst>
          </p:cNvPr>
          <p:cNvGraphicFramePr>
            <a:graphicFrameLocks noGrp="1"/>
          </p:cNvGraphicFramePr>
          <p:nvPr/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Seat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Economy-Teile für Fahrzeuge ab 4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3554" name="Picture 2" descr="D:\Büro\Dreamweaver\2023\07 Juli\Service\Service_Internet\S_Seat_2.jpg">
            <a:extLst>
              <a:ext uri="{FF2B5EF4-FFF2-40B4-BE49-F238E27FC236}">
                <a16:creationId xmlns:a16="http://schemas.microsoft.com/office/drawing/2014/main" id="{06D651BE-D6E9-5ECF-A735-D0A352ECE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37" y="908050"/>
            <a:ext cx="7920000" cy="293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0516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/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Seat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Austauschteile mit 40 % Ersparnis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4578" name="Picture 2" descr="D:\Büro\Dreamweaver\2023\07 Juli\Service\Service_Internet\S_Seat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53" y="885577"/>
            <a:ext cx="7920000" cy="315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91215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Skoda</a:t>
            </a:r>
          </a:p>
        </p:txBody>
      </p:sp>
    </p:spTree>
    <p:extLst>
      <p:ext uri="{BB962C8B-B14F-4D97-AF65-F5344CB8AC3E}">
        <p14:creationId xmlns:p14="http://schemas.microsoft.com/office/powerpoint/2010/main" val="294563702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786374"/>
              </p:ext>
            </p:extLst>
          </p:nvPr>
        </p:nvGraphicFramePr>
        <p:xfrm>
          <a:off x="900113" y="5229200"/>
          <a:ext cx="7740000" cy="6309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Economyteile mit Ersparnis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E5A5B93E-7BBD-CBA1-17AF-F290A31B8A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12909"/>
            <a:ext cx="7560000" cy="391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569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44924-87ED-41BC-62C6-F8B0B3949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05C4E50D-6014-6B0A-E19C-53C7D38A8A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899713"/>
              </p:ext>
            </p:extLst>
          </p:nvPr>
        </p:nvGraphicFramePr>
        <p:xfrm>
          <a:off x="900113" y="5229200"/>
          <a:ext cx="7740000" cy="7833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Clever-Service-Vorteilspreise für Fz ab 4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7DCE829D-A3AB-8672-2856-9D3B8F24FE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99" y="908072"/>
            <a:ext cx="7524000" cy="373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788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D21F6-442B-333D-69EE-653249996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E4A41DF6-B1C4-B4B2-DF29-FC1CB8CB67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326661"/>
              </p:ext>
            </p:extLst>
          </p:nvPr>
        </p:nvGraphicFramePr>
        <p:xfrm>
          <a:off x="900113" y="5229200"/>
          <a:ext cx="7740000" cy="6309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Austauschteile mit Ersparnis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A81BEA0B-09BE-71BB-9D03-E0117F3A9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5"/>
            <a:ext cx="7632000" cy="382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2043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485A6C-AF4F-D034-280A-C64F644A1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D4248538-4F3B-44AC-133A-171CA6A697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140751"/>
              </p:ext>
            </p:extLst>
          </p:nvPr>
        </p:nvGraphicFramePr>
        <p:xfrm>
          <a:off x="900113" y="5229200"/>
          <a:ext cx="7740000" cy="4785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Frühjahrs-Fitness-Check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98E6B63E-AF7E-8D9E-99B9-160878A79DF6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28DAE70-BC99-5CD2-562A-72765FDA0D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620688"/>
            <a:ext cx="5508000" cy="432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86880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B05C4-33DD-99D9-DFD1-DCCBE8EA2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927B32A4-30C8-5CE5-C977-4FBE76CDAF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800144"/>
              </p:ext>
            </p:extLst>
          </p:nvPr>
        </p:nvGraphicFramePr>
        <p:xfrm>
          <a:off x="900113" y="5229200"/>
          <a:ext cx="7740000" cy="7833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Transport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Fahrradträger für Anhängerkupplung, 2 Fahrräder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€ 699,00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25CB40CE-1B91-34C2-8F5D-CBFCBFFDB0CB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9A9947D-0DDE-CF39-59DE-56A8B8FBF5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20239"/>
            <a:ext cx="7920000" cy="286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17733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B74876-4D09-1BAA-3B84-FF12A22E5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87E33EC7-C01A-2AB8-8C8B-D75ED897FF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738589"/>
              </p:ext>
            </p:extLst>
          </p:nvPr>
        </p:nvGraphicFramePr>
        <p:xfrm>
          <a:off x="900113" y="5229200"/>
          <a:ext cx="7740000" cy="7833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Transport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Fahrradträger für Anhängerkupplung, 3 Fahrräder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€ 749,00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AEBF785A-0A5F-9803-FF0C-2B5FDD2AEBD9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5F6CEA7-3313-791F-6FAF-2839286E4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050"/>
            <a:ext cx="7920000" cy="320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3392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A8045-6EC5-AA42-79FE-7874B27CD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0C28FD61-758D-1654-0E45-B1F14C1907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069620"/>
              </p:ext>
            </p:extLst>
          </p:nvPr>
        </p:nvGraphicFramePr>
        <p:xfrm>
          <a:off x="900113" y="5229200"/>
          <a:ext cx="7740000" cy="4785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Transport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Fahrradträger für Dach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€ 219,00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28FF26FF-E47E-81AD-1E02-1759B3FF7D7D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83436FC-4016-F564-B008-EFE07B1BA5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5843"/>
            <a:ext cx="7920000" cy="279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101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080553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Audi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Batterie-Check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672F65F1-8F83-FF8B-32A9-66727AFEA8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03585"/>
            <a:ext cx="3704717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9402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CC774-6CF6-016D-20C4-9175CF010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65F2392B-AE70-DC5D-0725-3BC121AAFB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822345"/>
              </p:ext>
            </p:extLst>
          </p:nvPr>
        </p:nvGraphicFramePr>
        <p:xfrm>
          <a:off x="900113" y="5229200"/>
          <a:ext cx="7740000" cy="6309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Schutz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Ultraschall-Marderabwehrgerät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€ 96,00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8AFA1E21-4E50-70BA-E42E-6A236F280BAB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0C88FB3-C955-0028-A916-E0229F754F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9" y="908051"/>
            <a:ext cx="7920000" cy="310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7355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B994F-DBD3-3260-AE26-301B3E8D3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71D5E679-EF01-DF8A-3759-F1399F6A50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790979"/>
              </p:ext>
            </p:extLst>
          </p:nvPr>
        </p:nvGraphicFramePr>
        <p:xfrm>
          <a:off x="900113" y="5229200"/>
          <a:ext cx="7740000" cy="6309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Komfort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Armlehnen-Erhöhung für Scala/ Kamiq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€ 11,90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31D4EB8D-A212-6FD3-9CE6-DCF14B1906C9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5FFFEB4-ADD7-255F-EA76-46CF578EC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74" y="873336"/>
            <a:ext cx="7927876" cy="284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23621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154471-78D3-8B2F-6C97-AF1433D9E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7DFA5A03-605E-0D9F-8491-695A80CC8B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765169"/>
              </p:ext>
            </p:extLst>
          </p:nvPr>
        </p:nvGraphicFramePr>
        <p:xfrm>
          <a:off x="900113" y="5229200"/>
          <a:ext cx="7740000" cy="4785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Pflege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Ladekabelreiniger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€ 13,50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A2F00CBE-CF36-B682-91EA-60BD76C5069F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A77A098-54BD-C20A-4974-B755FEC09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71" y="1052736"/>
            <a:ext cx="7920000" cy="300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13226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6EAB7-E10A-D5B7-EB2E-B4096B0A0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29435781-FA60-BF5A-19BA-746B71AD92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614114"/>
              </p:ext>
            </p:extLst>
          </p:nvPr>
        </p:nvGraphicFramePr>
        <p:xfrm>
          <a:off x="900113" y="5229200"/>
          <a:ext cx="7740000" cy="4785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Komfort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Fußstützen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€ 91,30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09B138BB-E738-91DA-8CBC-9772F0298835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1C78FE9-8DA7-9487-5F5B-CF51D3B054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46041"/>
            <a:ext cx="7920000" cy="284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0029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977296-0450-7C91-A978-B1AC3914B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3E8588F7-FFD6-202D-8152-1F0CADBF3F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533778"/>
              </p:ext>
            </p:extLst>
          </p:nvPr>
        </p:nvGraphicFramePr>
        <p:xfrm>
          <a:off x="900113" y="5229200"/>
          <a:ext cx="7740000" cy="6309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Schutz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Textilfußmatten-Set Premium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€ 64,30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6F7DC0A4-0FC3-3DC9-528F-AF1E972A14A9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1C18725-C642-73D4-2E54-FFC9F0C4AE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74204"/>
            <a:ext cx="7920000" cy="275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946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07F4BB-8164-054D-3901-17F4C8752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1E9696AF-D904-AF9E-6F3E-63FA619D42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553957"/>
              </p:ext>
            </p:extLst>
          </p:nvPr>
        </p:nvGraphicFramePr>
        <p:xfrm>
          <a:off x="900113" y="5229200"/>
          <a:ext cx="7740000" cy="4785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Pflege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Displayreiniger 2 in 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€ 12,80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35BD6B9A-1FCF-0803-B06A-F8F1829169C2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3F1F2F0-2EE5-FE49-CFB8-7B0CF0ED50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43616"/>
            <a:ext cx="7920000" cy="284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19986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C2D53-F59F-754A-C41B-DEAFAC49CB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6E6B7774-3846-8A13-8C68-7054A2A0F2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053974"/>
              </p:ext>
            </p:extLst>
          </p:nvPr>
        </p:nvGraphicFramePr>
        <p:xfrm>
          <a:off x="900113" y="5229200"/>
          <a:ext cx="7740000" cy="6309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Pflege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Nachfüllpack Displayreiniger 2 in 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€ 11,10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4D36FD93-C16E-BAE7-86F4-3082C80FCFFA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8523B0F-7648-A0E2-51FF-D765E67FF9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86" y="936059"/>
            <a:ext cx="7920000" cy="283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12394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24E4C5-9E77-0FA2-22D2-7AA9306AA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6C10357D-56BD-7197-D9BA-AA4CF9255C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226339"/>
              </p:ext>
            </p:extLst>
          </p:nvPr>
        </p:nvGraphicFramePr>
        <p:xfrm>
          <a:off x="900113" y="5229200"/>
          <a:ext cx="7740000" cy="4785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Pflege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Frühjahrs-Pflegeset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€ 21,50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9C9794A9-C00B-452B-C63C-95F3EC8308CE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46DD019-AF85-F162-E0B5-407EB0AFD8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28501"/>
            <a:ext cx="7920000" cy="280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2138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Subaru</a:t>
            </a:r>
          </a:p>
        </p:txBody>
      </p:sp>
    </p:spTree>
    <p:extLst>
      <p:ext uri="{BB962C8B-B14F-4D97-AF65-F5344CB8AC3E}">
        <p14:creationId xmlns:p14="http://schemas.microsoft.com/office/powerpoint/2010/main" val="274060282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62327"/>
              </p:ext>
            </p:extLst>
          </p:nvPr>
        </p:nvGraphicFramePr>
        <p:xfrm>
          <a:off x="900113" y="5229200"/>
          <a:ext cx="7740000" cy="4785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Subaru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Bremsen-Check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€ 9,95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41BBF554-9DB3-4391-D96B-C388452A3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14312"/>
            <a:ext cx="7668000" cy="307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892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701CA9-3ECE-BF5E-F58B-143009727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50ABF5F0-2066-CADF-7382-567315863D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375806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Audi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Austauschteile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30CE5289-691C-6DBA-245E-6421F0E2BD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93" y="836712"/>
            <a:ext cx="4968000" cy="408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96897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109482"/>
              </p:ext>
            </p:extLst>
          </p:nvPr>
        </p:nvGraphicFramePr>
        <p:xfrm>
          <a:off x="900113" y="5229200"/>
          <a:ext cx="7740000" cy="7833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Subaru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Wechsel Bremsscheiben und Bremsbeläge vorne, für Forester, statt € 372,48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€ 320,49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25AB3657-3073-064C-96DB-DE62D960BB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20636"/>
            <a:ext cx="7380000" cy="280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0295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Suzuki</a:t>
            </a:r>
          </a:p>
        </p:txBody>
      </p:sp>
    </p:spTree>
    <p:extLst>
      <p:ext uri="{BB962C8B-B14F-4D97-AF65-F5344CB8AC3E}">
        <p14:creationId xmlns:p14="http://schemas.microsoft.com/office/powerpoint/2010/main" val="194205603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741110"/>
              </p:ext>
            </p:extLst>
          </p:nvPr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Suzuki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Treuebonus, Verlängerung des Mobilservices bei regelmäßiger Wartung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266" name="Picture 2" descr="C:\Users\Wittig\Desktop\06_Juni\Service\Service_Internet\S_Suzuki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69" y="895897"/>
            <a:ext cx="7920000" cy="268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07299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Toyota</a:t>
            </a:r>
          </a:p>
        </p:txBody>
      </p:sp>
    </p:spTree>
    <p:extLst>
      <p:ext uri="{BB962C8B-B14F-4D97-AF65-F5344CB8AC3E}">
        <p14:creationId xmlns:p14="http://schemas.microsoft.com/office/powerpoint/2010/main" val="311326850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284318"/>
              </p:ext>
            </p:extLst>
          </p:nvPr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Toyota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Inspektion für Yaris, inklusive Garantieverlängerung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€ 299,00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25984BEA-9903-F88B-3B8F-7FB242254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40672"/>
            <a:ext cx="9144000" cy="44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17214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99DA1B-DF39-2A71-88FB-3C3E98CD7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BD7407DF-2FB8-71E4-75DE-ADA183C96D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596633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Toyota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Räder / Reifen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Räderwechsel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€ 34,90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40E1675F-A9F7-5E4E-5861-5BF0B6E3D74E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E7DF4A6-3D12-D1CC-B001-82352402E1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7812000" cy="352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5399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3A5B7-7687-20CB-D164-F1C761240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E8A479AB-955C-060B-095F-2DFD494FC4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166747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Toyota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Frühjahrs-Check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€ 24,90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EAFBDCBD-B9E8-AD31-F0B3-012A7876A031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FCC0F2F-630F-8202-A87A-543A366524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19112"/>
            <a:ext cx="7632000" cy="391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87174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/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Toyota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HU / AU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Kostenloser Vorab-Check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€ 0,00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266" name="Picture 2" descr="C:\Users\Wiemann\Desktop\Büro\Dreamweaver\Dreamweaver 2023\04 April\Service\Service_Internet\S_Toyota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66" y="925590"/>
            <a:ext cx="7704000" cy="381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04826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2C026-4691-68C2-A907-7E25C1356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29786A0B-9722-D004-0F0B-FDEA110760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732780"/>
              </p:ext>
            </p:extLst>
          </p:nvPr>
        </p:nvGraphicFramePr>
        <p:xfrm>
          <a:off x="900113" y="5229200"/>
          <a:ext cx="7740000" cy="110641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 rowSpan="2"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Toyota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Komfort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Standheizung Top Evo 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€ 1.498,00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09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Standheizung eThermo Top Eco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€ 790,00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2542547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CEE798D4-78DA-EAEB-8499-4017F7573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888479"/>
            <a:ext cx="3996000" cy="402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25137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934866-7559-0B55-9562-8B4981E28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34E7DC94-45E9-85B2-6FE7-632D7E0544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857334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Toyota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Zubehör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10 % Rabatt auf Toyota Protect Versiegelungen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AEE5CA39-63A7-A2D3-FDDA-E1F57BB1D2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6712"/>
            <a:ext cx="3312000" cy="405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426727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1219</Words>
  <Application>Microsoft Office PowerPoint</Application>
  <PresentationFormat>Bildschirmpräsentation (4:3)</PresentationFormat>
  <Paragraphs>856</Paragraphs>
  <Slides>105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105</vt:i4>
      </vt:variant>
    </vt:vector>
  </HeadingPairs>
  <TitlesOfParts>
    <vt:vector size="109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Admin</dc:creator>
  <cp:lastModifiedBy>Wittig</cp:lastModifiedBy>
  <cp:revision>1080</cp:revision>
  <dcterms:created xsi:type="dcterms:W3CDTF">2019-01-31T14:56:12Z</dcterms:created>
  <dcterms:modified xsi:type="dcterms:W3CDTF">2025-03-25T17:05:48Z</dcterms:modified>
</cp:coreProperties>
</file>