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7"/>
  </p:notesMasterIdLst>
  <p:sldIdLst>
    <p:sldId id="353" r:id="rId2"/>
    <p:sldId id="826" r:id="rId3"/>
    <p:sldId id="727" r:id="rId4"/>
    <p:sldId id="983" r:id="rId5"/>
    <p:sldId id="900" r:id="rId6"/>
    <p:sldId id="901" r:id="rId7"/>
    <p:sldId id="790" r:id="rId8"/>
    <p:sldId id="726" r:id="rId9"/>
    <p:sldId id="262" r:id="rId10"/>
    <p:sldId id="568" r:id="rId11"/>
    <p:sldId id="702" r:id="rId12"/>
    <p:sldId id="356" r:id="rId13"/>
    <p:sldId id="842" r:id="rId14"/>
    <p:sldId id="1047" r:id="rId15"/>
    <p:sldId id="1095" r:id="rId16"/>
    <p:sldId id="884" r:id="rId17"/>
    <p:sldId id="1103" r:id="rId18"/>
    <p:sldId id="848" r:id="rId19"/>
    <p:sldId id="358" r:id="rId20"/>
    <p:sldId id="1051" r:id="rId21"/>
    <p:sldId id="944" r:id="rId22"/>
    <p:sldId id="831" r:id="rId23"/>
    <p:sldId id="1055" r:id="rId24"/>
    <p:sldId id="1104" r:id="rId25"/>
    <p:sldId id="886" r:id="rId26"/>
    <p:sldId id="972" r:id="rId27"/>
    <p:sldId id="1124" r:id="rId28"/>
    <p:sldId id="936" r:id="rId29"/>
    <p:sldId id="361" r:id="rId30"/>
    <p:sldId id="904" r:id="rId31"/>
    <p:sldId id="1125" r:id="rId32"/>
    <p:sldId id="951" r:id="rId33"/>
    <p:sldId id="1097" r:id="rId34"/>
    <p:sldId id="1096" r:id="rId35"/>
    <p:sldId id="1061" r:id="rId36"/>
    <p:sldId id="1105" r:id="rId37"/>
    <p:sldId id="851" r:id="rId38"/>
    <p:sldId id="990" r:id="rId39"/>
    <p:sldId id="989" r:id="rId40"/>
    <p:sldId id="1098" r:id="rId41"/>
    <p:sldId id="852" r:id="rId42"/>
    <p:sldId id="890" r:id="rId43"/>
    <p:sldId id="294" r:id="rId44"/>
    <p:sldId id="295" r:id="rId45"/>
    <p:sldId id="366" r:id="rId46"/>
    <p:sldId id="607" r:id="rId47"/>
    <p:sldId id="1037" r:id="rId48"/>
    <p:sldId id="891" r:id="rId49"/>
    <p:sldId id="783" r:id="rId50"/>
    <p:sldId id="1067" r:id="rId51"/>
    <p:sldId id="1028" r:id="rId52"/>
    <p:sldId id="1015" r:id="rId53"/>
    <p:sldId id="1088" r:id="rId54"/>
    <p:sldId id="1089" r:id="rId55"/>
    <p:sldId id="1090" r:id="rId56"/>
    <p:sldId id="1100" r:id="rId57"/>
    <p:sldId id="1123" r:id="rId58"/>
    <p:sldId id="367" r:id="rId59"/>
    <p:sldId id="1106" r:id="rId60"/>
    <p:sldId id="299" r:id="rId61"/>
    <p:sldId id="368" r:id="rId62"/>
    <p:sldId id="1072" r:id="rId63"/>
    <p:sldId id="1102" r:id="rId64"/>
    <p:sldId id="370" r:id="rId65"/>
    <p:sldId id="311" r:id="rId66"/>
    <p:sldId id="1018" r:id="rId67"/>
    <p:sldId id="371" r:id="rId68"/>
    <p:sldId id="1021" r:id="rId69"/>
    <p:sldId id="318" r:id="rId70"/>
    <p:sldId id="1019" r:id="rId71"/>
    <p:sldId id="319" r:id="rId72"/>
    <p:sldId id="320" r:id="rId73"/>
    <p:sldId id="321" r:id="rId74"/>
    <p:sldId id="322" r:id="rId75"/>
    <p:sldId id="323" r:id="rId76"/>
    <p:sldId id="373" r:id="rId77"/>
    <p:sldId id="811" r:id="rId78"/>
    <p:sldId id="1107" r:id="rId79"/>
    <p:sldId id="1108" r:id="rId80"/>
    <p:sldId id="1109" r:id="rId81"/>
    <p:sldId id="1110" r:id="rId82"/>
    <p:sldId id="1111" r:id="rId83"/>
    <p:sldId id="1112" r:id="rId84"/>
    <p:sldId id="1113" r:id="rId85"/>
    <p:sldId id="1114" r:id="rId86"/>
    <p:sldId id="1115" r:id="rId87"/>
    <p:sldId id="1116" r:id="rId88"/>
    <p:sldId id="1122" r:id="rId89"/>
    <p:sldId id="1039" r:id="rId90"/>
    <p:sldId id="932" r:id="rId91"/>
    <p:sldId id="931" r:id="rId92"/>
    <p:sldId id="845" r:id="rId93"/>
    <p:sldId id="1032" r:id="rId94"/>
    <p:sldId id="896" r:id="rId95"/>
    <p:sldId id="1044" r:id="rId96"/>
    <p:sldId id="897" r:id="rId97"/>
    <p:sldId id="898" r:id="rId98"/>
    <p:sldId id="899" r:id="rId99"/>
    <p:sldId id="1033" r:id="rId100"/>
    <p:sldId id="992" r:id="rId101"/>
    <p:sldId id="670" r:id="rId102"/>
    <p:sldId id="993" r:id="rId103"/>
    <p:sldId id="1126" r:id="rId104"/>
    <p:sldId id="1127" r:id="rId105"/>
    <p:sldId id="981" r:id="rId106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72">
          <p15:clr>
            <a:srgbClr val="A4A3A4"/>
          </p15:clr>
        </p15:guide>
        <p15:guide id="2" orient="horz" pos="3294">
          <p15:clr>
            <a:srgbClr val="A4A3A4"/>
          </p15:clr>
        </p15:guide>
        <p15:guide id="3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9542" autoAdjust="0"/>
  </p:normalViewPr>
  <p:slideViewPr>
    <p:cSldViewPr>
      <p:cViewPr varScale="1">
        <p:scale>
          <a:sx n="114" d="100"/>
          <a:sy n="114" d="100"/>
        </p:scale>
        <p:origin x="1578" y="114"/>
      </p:cViewPr>
      <p:guideLst>
        <p:guide orient="horz" pos="572"/>
        <p:guide orient="horz" pos="3294"/>
        <p:guide pos="5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15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BDFB6-B163-4813-B232-4160628B7A86}" type="datetimeFigureOut">
              <a:rPr lang="de-DE" smtClean="0"/>
              <a:t>02.05.2024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7CFE3-8961-4E57-B578-45444DAA1D31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3948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47CFE3-8961-4E57-B578-45444DAA1D31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64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 durch Klicken hinzufügen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pPr/>
              <a:t>02.05.2024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bmw.de/de/topics/service-zubehoer/original-bmwteile/original-bmw-teile.html" TargetMode="Externa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hyperlink" Target="https://www.toyota.de/zubehoer-service/angebote-tipps/sommer-oelservice" TargetMode="Externa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hyperlink" Target="https://www.volkswagen.de/de/angebote-und-produkte/zubehoer-und-serviceangebote/saisonangebote.html#checks" TargetMode="Externa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hyperlink" Target="https://www.volkswagen.de/de/besitzer-und-nutzer/zubehoer-und-ersatzteile.html/__layer/layers/besitzer-und-nutzer/zubehoer-und-ersatzteile/zubehoer-und-ersatzteile/economy-teile/master.layer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bmw.de/de/topics/service-zubehoer/original-bmw-zubehoer/bmw-raeder-reifen.html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itroen.de/wartung-services/aktuelle-angebote/scheibenwischer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www.citroen.de/wartung-services/aktuelle-angebote/5plus-service.html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dacia.de/dacia-advantage.html" TargetMode="Externa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dacia.de/aktuelle-aktion.html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www.dsautomobiles.de/mein-ds/wartung-services/aktuelle-angebote.html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fiat.de/besitzer/fiat-expertise/aktuelle-angebote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s://www.ford.de/service/service-und-reparatur/aktionen-angebote/spring-refresh" TargetMode="Externa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ford.de/service/service-und-reparatur/aktionen-angebote/saison-check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www.ford.de/service/service-und-reparatur/wartung/ford-economy-service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s://www.alfaromeo.de/mopar/scheibenwischer" TargetMode="Externa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hyundai.de/service-zubehoer/hyundai-service/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hyundai.com/de/de/service-zubehoer/service/uebersicht/batterie-check.html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hyperlink" Target="https://www.jaguar.de/service-und-zubehor/saisonale-angebote/fruehling.html" TargetMode="Externa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jeep.de/mopar/angebote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kia.com/de/service/angebote/fruehjahrsangebote/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www.alfaromeo.de/mopar/angebote" TargetMode="Externa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hyperlink" Target="https://www.kia.com/de/service/kia-service-5-plus/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s://www.mercedes-benz.de/passengercars/services-accessories/latest-offers/stage.module.html" TargetMode="Externa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s://www.mercedes-benz.de/passengercars/parts-accessoires/genuine-parts-accessories/parts-portfolio.module.html" TargetMode="Externa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hyperlink" Target="https://www.mercedes-benz.de/passengercars/parts-accessoires/genuine-parts-accessories/genuine-parts.module.html" TargetMode="Externa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www.mini.de/de_DE/home/services/service5plus.html" TargetMode="Externa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www.mitsubishi-motors.de/service-zubehoer/service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nissan.de/kunden/zubehor-und-ausrustungen/pakete.html" TargetMode="Externa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hyperlink" Target="https://www.nissan.de/kunden/angebote/fruehjahrs-angebote.html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hyperlink" Target="https://www.opel.de/service/angebote/scheibenwischer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audi.de/de/brand/de/service-zubehoer/reparatur-und-service/garantien/reifengarantie.html" TargetMode="Externa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hyperlink" Target="https://www.opel.de/service/angebote/5plus-service.html" TargetMode="Externa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hyperlink" Target="https://www.peugeot.de/service/meinen-peugeot-warten/aktuelle-angebote.html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hyperlink" Target="https://www.peugeot.de/service/meinen-peugeot-warten/aktuelle-angebote/5plus-service.html" TargetMode="Externa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s://www.renault.de/services/economyparts-fahrzeug-werterhalt.html" TargetMode="Externa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hyperlink" Target="https://www.renault.de/service/aktuelle-aktionen.html" TargetMode="Externa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hyperlink" Target="https://www.seat.de/service-zubehoer/teile-zubehoer/uebersicht.html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hyperlink" Target="https://www.audi.de/de/brand/de/service-zubehoer/reparatur-und-service/instandhaltung/audi-batterie-check.html" TargetMode="Externa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www.seat.de/service-zubehoer/service/service5plus.html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hyperlink" Target="https://www.skoda-auto.de/service/original-teile" TargetMode="Externa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hyperlink" Target="https://www.skoda-auto.de/service/fruehjahrsaktion-2024" TargetMode="Externa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bmw.de/de/topics/service-zubehoer/bmw-service/service-5plus.html" TargetMode="Externa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auto.suzuki.de/service/wartung-service" TargetMode="Externa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hyperlink" Target="https://www.toyota.de/zubehoer-service/angebote-tipps/fruehjahrskampagne" TargetMode="External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hyperlink" Target="https://www.toyota.de/zubehoer-service/angebote-tipps/produkte-der-saison" TargetMode="Externa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hyperlink" Target="https://www.toyota.de/service_und_zubehoer/angebote_und_tipps/hauptuntersuchung" TargetMode="Externa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www.toyota.de/zubehoer-service/angebote-tipps/navigationsgeraet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Service-Angebote auf den Internetseiten der Fabrikate </a:t>
            </a:r>
            <a:br>
              <a:rPr lang="de-DE" sz="2400" b="1" dirty="0">
                <a:latin typeface="Arial" pitchFamily="34" charset="0"/>
                <a:cs typeface="Arial" pitchFamily="34" charset="0"/>
              </a:rPr>
            </a:br>
            <a:r>
              <a:rPr lang="de-DE" sz="2400" b="1" dirty="0">
                <a:latin typeface="Arial" pitchFamily="34" charset="0"/>
                <a:cs typeface="Arial" pitchFamily="34" charset="0"/>
              </a:rPr>
              <a:t>April 2024</a:t>
            </a:r>
          </a:p>
        </p:txBody>
      </p:sp>
    </p:spTree>
    <p:extLst>
      <p:ext uri="{BB962C8B-B14F-4D97-AF65-F5344CB8AC3E}">
        <p14:creationId xmlns:p14="http://schemas.microsoft.com/office/powerpoint/2010/main" val="591961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32186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Wiederaufbereitete 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7" name="Picture 3" descr="C:\Users\Wiemann\Desktop\Büro\Dreamweaver\Dreamweaver 2021\05 Mai\Service\Service_Internet\S_BMW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3" y="908050"/>
            <a:ext cx="6375392" cy="38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74144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684049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Ölservice 10+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A0FC7D-999D-1519-3A80-80079C6FF1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83"/>
            <a:ext cx="6732000" cy="405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2765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VW</a:t>
            </a:r>
          </a:p>
        </p:txBody>
      </p:sp>
    </p:spTree>
    <p:extLst>
      <p:ext uri="{BB962C8B-B14F-4D97-AF65-F5344CB8AC3E}">
        <p14:creationId xmlns:p14="http://schemas.microsoft.com/office/powerpoint/2010/main" val="86464904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2337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DEC8492-155D-DD3E-95CA-8DBCBF3A740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DE9B55B-4163-0CE8-8321-D43E2740D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04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46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99859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Klimaanlagen-Check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DEC8492-155D-DD3E-95CA-8DBCBF3A740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AAC1FB-EAAD-7E2B-C645-CA03DB3216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46" y="908066"/>
            <a:ext cx="3672000" cy="407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918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57185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Bremsen-Check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6DEC8492-155D-DD3E-95CA-8DBCBF3A740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3608C34-F775-8C75-984F-864090181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5843"/>
            <a:ext cx="2988000" cy="40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0684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38515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VW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Economy-Teile für Fahrzeuge älter als 4 Jahre, mit Preisvorteilen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4 April\Service\Service_Internet\S_V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1"/>
            <a:ext cx="7920000" cy="312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235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26341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050" name="Picture 2" descr="C:\Users\Wiemann\Desktop\Büro\Dreamweaver\Dreamweaver 2022\07 Juli\Service\Service_Internet\S_BMW_3.jp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emann\Desktop\Büro\Dreamweaver\Dreamweaver 2023\03 Maerz\Service\Service_Internet\S_BMW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20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511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Citro</a:t>
            </a:r>
            <a:r>
              <a:rPr lang="de-DE" sz="2400" b="1" dirty="0">
                <a:latin typeface="Arial"/>
                <a:cs typeface="Arial"/>
              </a:rPr>
              <a:t>ën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4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9812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Front-Flachbalkenscheiben-wischer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3601FD15-716C-3A60-C398-F63D5CBB6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78" y="908067"/>
            <a:ext cx="6660000" cy="39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25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79538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Citroen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A4F85F-C60D-4C6F-978C-2C791D01E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2" y="935303"/>
            <a:ext cx="7632000" cy="408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52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Dacia</a:t>
            </a:r>
          </a:p>
        </p:txBody>
      </p:sp>
    </p:spTree>
    <p:extLst>
      <p:ext uri="{BB962C8B-B14F-4D97-AF65-F5344CB8AC3E}">
        <p14:creationId xmlns:p14="http://schemas.microsoft.com/office/powerpoint/2010/main" val="4012230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15572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20 % Ersparnis bei Dacia Advantage-Teilen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FDB0F6C5-4E99-C895-AC20-B453479D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91486"/>
            <a:ext cx="7920000" cy="24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6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82143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75,- Gutschein bei Erwerb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C0097434-2B5A-9D12-6EB4-8C21EABE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75" y="927038"/>
            <a:ext cx="5940000" cy="376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1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16543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Dacia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Service-Sparbuch mit bis zu € 155,- Ersparnis für diverse Serviceleistungen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146" name="Picture 2" descr="C:\Users\Wiemann\Desktop\Büro\Dreamweaver\Dreamweaver 2021\12 Dezember\Service\Service_Internet\S_Daci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892052"/>
            <a:ext cx="7920000" cy="293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104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DS</a:t>
            </a:r>
          </a:p>
        </p:txBody>
      </p:sp>
    </p:spTree>
    <p:extLst>
      <p:ext uri="{BB962C8B-B14F-4D97-AF65-F5344CB8AC3E}">
        <p14:creationId xmlns:p14="http://schemas.microsoft.com/office/powerpoint/2010/main" val="2618650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Alfa Romeo</a:t>
            </a:r>
          </a:p>
        </p:txBody>
      </p:sp>
    </p:spTree>
    <p:extLst>
      <p:ext uri="{BB962C8B-B14F-4D97-AF65-F5344CB8AC3E}">
        <p14:creationId xmlns:p14="http://schemas.microsoft.com/office/powerpoint/2010/main" val="1343925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209809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A60CA984-B212-18DD-1D45-3BC59A13D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84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6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15302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DS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A39A8E2-C039-CE06-B1A5-BDDB1F861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4" y="895414"/>
            <a:ext cx="7920000" cy="276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01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Fiat</a:t>
            </a:r>
          </a:p>
        </p:txBody>
      </p:sp>
    </p:spTree>
    <p:extLst>
      <p:ext uri="{BB962C8B-B14F-4D97-AF65-F5344CB8AC3E}">
        <p14:creationId xmlns:p14="http://schemas.microsoft.com/office/powerpoint/2010/main" val="1938436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085498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17E35E2-F693-5581-DB01-77780B6CA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423"/>
            <a:ext cx="6192000" cy="38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751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52565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Fiat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E024AF02-8BAA-04AB-3C05-26404CE6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76"/>
            <a:ext cx="6084000" cy="40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606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Ford</a:t>
            </a:r>
          </a:p>
        </p:txBody>
      </p:sp>
    </p:spTree>
    <p:extLst>
      <p:ext uri="{BB962C8B-B14F-4D97-AF65-F5344CB8AC3E}">
        <p14:creationId xmlns:p14="http://schemas.microsoft.com/office/powerpoint/2010/main" val="2173483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58025"/>
              </p:ext>
            </p:extLst>
          </p:nvPr>
        </p:nvGraphicFramePr>
        <p:xfrm>
          <a:off x="900113" y="5179614"/>
          <a:ext cx="7740000" cy="1706472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Kostenlose Scheibenreparatur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  <a:tr h="18973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Reifenwechsel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€ 15,00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Economy Wischerblätter mit Montage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01AD807-AE56-FF18-ADB7-6B5BA77B1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7" y="908050"/>
            <a:ext cx="8640113" cy="410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83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459592"/>
              </p:ext>
            </p:extLst>
          </p:nvPr>
        </p:nvGraphicFramePr>
        <p:xfrm>
          <a:off x="900113" y="5179614"/>
          <a:ext cx="7740000" cy="147296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Dachbox Force XT XL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€ 665,00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Digitaler Innenspiegel, zzgl.. Einbau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8168924"/>
                  </a:ext>
                </a:extLst>
              </a:tr>
              <a:tr h="18973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Thule Heckfahrradträger Coach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B373B867-47D1-8EA2-F84F-E51DC0D5A7C8}"/>
              </a:ext>
            </a:extLst>
          </p:cNvPr>
          <p:cNvSpPr txBox="1"/>
          <p:nvPr/>
        </p:nvSpPr>
        <p:spPr>
          <a:xfrm rot="20754366">
            <a:off x="61742" y="266700"/>
            <a:ext cx="939800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latin typeface="Arial" panose="020B0604020202020204" pitchFamily="34" charset="0"/>
                <a:cs typeface="Arial" panose="020B0604020202020204" pitchFamily="34" charset="0"/>
              </a:rPr>
              <a:t>NEU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3B4C1E3-C5D9-DE4E-E214-D9CE26810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0132"/>
            <a:ext cx="7920000" cy="304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506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88750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Ford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Economy-Angebote für Fahrzeuge älter als 5 Jahre, Ölwechsel inkl. Ölfilter und -dichtung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3\01 Januar\Service\Service_Internet\S_Ford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85" y="889000"/>
            <a:ext cx="7920000" cy="292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718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Hyundai</a:t>
            </a:r>
          </a:p>
        </p:txBody>
      </p:sp>
    </p:spTree>
    <p:extLst>
      <p:ext uri="{BB962C8B-B14F-4D97-AF65-F5344CB8AC3E}">
        <p14:creationId xmlns:p14="http://schemas.microsoft.com/office/powerpoint/2010/main" val="325757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466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Eurorepar Front-Flachbalkenscheiben-wischer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0DDC463-EC41-D893-CF47-7E703EBEA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6" y="908050"/>
            <a:ext cx="7920000" cy="36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47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4430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Economy-Service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D:\Büro\Dreamweaver\2023\07 Juli\Service\Service_Internet\S_Hyunda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883705"/>
            <a:ext cx="3492000" cy="388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099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46371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Hyundai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3B6310A-A322-2184-0471-7C5749ADD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85" y="908050"/>
            <a:ext cx="6106187" cy="404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659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Jaguar</a:t>
            </a:r>
          </a:p>
        </p:txBody>
      </p:sp>
    </p:spTree>
    <p:extLst>
      <p:ext uri="{BB962C8B-B14F-4D97-AF65-F5344CB8AC3E}">
        <p14:creationId xmlns:p14="http://schemas.microsoft.com/office/powerpoint/2010/main" val="317615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60A2C-8DC2-32DE-21F4-AAAF5AF5F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23CDC9E6-3E9D-904A-C8CC-B867887AC2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856636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Jaguar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A3975F0-A37C-4DC8-262B-B8701CE05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4" y="929001"/>
            <a:ext cx="7920000" cy="35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33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0157E-1CB0-3053-4B22-75929ECD2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8601FFEE-3E0C-14AB-66FF-BA9F782E5495}"/>
              </a:ext>
            </a:extLst>
          </p:cNvPr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Jeep</a:t>
            </a:r>
          </a:p>
        </p:txBody>
      </p:sp>
    </p:spTree>
    <p:extLst>
      <p:ext uri="{BB962C8B-B14F-4D97-AF65-F5344CB8AC3E}">
        <p14:creationId xmlns:p14="http://schemas.microsoft.com/office/powerpoint/2010/main" val="41091222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437795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4F3E096-DE9B-2079-7B29-DB170C859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8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5098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642812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Jeep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5plus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4600A839-A932-B173-DE64-41FC19268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14132"/>
            <a:ext cx="3420000" cy="414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18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Kia</a:t>
            </a:r>
          </a:p>
        </p:txBody>
      </p:sp>
    </p:spTree>
    <p:extLst>
      <p:ext uri="{BB962C8B-B14F-4D97-AF65-F5344CB8AC3E}">
        <p14:creationId xmlns:p14="http://schemas.microsoft.com/office/powerpoint/2010/main" val="3223665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8049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Frühlings-Check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789A6D97-7E84-5007-16D7-5D5153508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75825"/>
            <a:ext cx="7488311" cy="42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679821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 5+ für Fz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171" name="Picture 3" descr="C:\Users\Wittig\Desktop\06_Juni\Service\Service_Internet\S_Kia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84" y="912283"/>
            <a:ext cx="5004000" cy="39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066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052134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Alfa Romeo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Komplettpreisangebote für Fz. ab 4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1F8D9C7-B62E-CCE0-78DF-47A1ED863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43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828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0341D-36F6-9463-5888-B5C59C9C4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C0D7F0B-A897-2D61-CE75-97B6EB1CD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018683"/>
              </p:ext>
            </p:extLst>
          </p:nvPr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Kia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Smart-Parts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AD696813-B0DA-072B-FC1C-B8B58616D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42" y="908050"/>
            <a:ext cx="7920000" cy="279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6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Mercedes</a:t>
            </a:r>
          </a:p>
        </p:txBody>
      </p:sp>
    </p:spTree>
    <p:extLst>
      <p:ext uri="{BB962C8B-B14F-4D97-AF65-F5344CB8AC3E}">
        <p14:creationId xmlns:p14="http://schemas.microsoft.com/office/powerpoint/2010/main" val="1969974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273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2A35530F-0FBB-BFDB-5C37-14A7F9D621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4146"/>
            <a:ext cx="7920000" cy="371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672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469705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Austauschteile 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C7DFEA97-114A-C079-0936-F5F7824B9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0" y="908050"/>
            <a:ext cx="7064885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975331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Mercedes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Starparts für Fahrzeuge ab 5 Jahre mit 20 %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17018B0-81D7-587D-F045-B4D7C99A71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85" y="908050"/>
            <a:ext cx="722432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Mini</a:t>
            </a:r>
          </a:p>
          <a:p>
            <a:pPr algn="ctr"/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883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4958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20 % Rabatt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5B5E05B-AC5D-534D-DC79-DD6BA6447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2460"/>
            <a:ext cx="5292000" cy="4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751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Mini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Rabatt auf Service-Pakete für Mini ab 5 Jahren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194" name="Picture 2" descr="C:\Users\Wiemann\Desktop\Büro\Dreamweaver\Dreamweaver 2020\12 Dezember\Service\Service_Internet\S_Min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99" y="932061"/>
            <a:ext cx="7920000" cy="352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3464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Mitsubishi</a:t>
            </a:r>
          </a:p>
        </p:txBody>
      </p:sp>
    </p:spTree>
    <p:extLst>
      <p:ext uri="{BB962C8B-B14F-4D97-AF65-F5344CB8AC3E}">
        <p14:creationId xmlns:p14="http://schemas.microsoft.com/office/powerpoint/2010/main" val="27990597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493382"/>
              </p:ext>
            </p:extLst>
          </p:nvPr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Kostenlose Reifengarantie bei Kauf eines Satzes Winterkompletträder (gilt auch für die Serienbereifung)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BF9904F-2B85-7274-1BEF-1E1344A87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444000" cy="408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83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Audi</a:t>
            </a:r>
          </a:p>
        </p:txBody>
      </p:sp>
    </p:spTree>
    <p:extLst>
      <p:ext uri="{BB962C8B-B14F-4D97-AF65-F5344CB8AC3E}">
        <p14:creationId xmlns:p14="http://schemas.microsoft.com/office/powerpoint/2010/main" val="33286811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149124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Mitsubishi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Sicherheits-Check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6BFC341-5F29-F0E7-CC10-52AB978D8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4" y="947899"/>
            <a:ext cx="5760473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751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Nissan</a:t>
            </a:r>
          </a:p>
        </p:txBody>
      </p:sp>
    </p:spTree>
    <p:extLst>
      <p:ext uri="{BB962C8B-B14F-4D97-AF65-F5344CB8AC3E}">
        <p14:creationId xmlns:p14="http://schemas.microsoft.com/office/powerpoint/2010/main" val="21406873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584591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€ 709,- bis € 829,-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BA5B8878-E704-31D8-9B69-F0840CD7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89" y="908075"/>
            <a:ext cx="5436000" cy="407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103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11443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Family-Paket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€ 1.023,- bis € 1.232,-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B740EF5C-DD57-54B2-8E38-F71EF0609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40165"/>
            <a:ext cx="7920000" cy="36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2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630793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€ 99,- bis € 210,-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AE2D1CF5-3957-B560-C8C6-7CF405080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6048000" cy="40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4438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41140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Basis-Paket Winter mit Preisvorteil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€ 132,- bis € 192,-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FD5333D-2489-7040-ACE4-1CE81D6BD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3" y="908050"/>
            <a:ext cx="5940000" cy="406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765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986058"/>
              </p:ext>
            </p:extLst>
          </p:nvPr>
        </p:nvGraphicFramePr>
        <p:xfrm>
          <a:off x="900113" y="5229200"/>
          <a:ext cx="7740000" cy="156897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Basis-Paket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11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Transport-Paket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865638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Fahrrad-Träger  mit 15 %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91094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40323FA1-2EFA-092F-0C96-E514EF59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08050"/>
            <a:ext cx="7920000" cy="28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3972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1171B-F5EF-E2D1-5DF9-80C5D9DF2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EA5F86F8-047D-67F5-0FCE-A4C6BDF6F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66072"/>
              </p:ext>
            </p:extLst>
          </p:nvPr>
        </p:nvGraphicFramePr>
        <p:xfrm>
          <a:off x="900113" y="5229200"/>
          <a:ext cx="7740000" cy="79208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Nissan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05E1A2EB-6246-216A-CC8F-FCA825741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80757"/>
            <a:ext cx="7920000" cy="2627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9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Opel</a:t>
            </a:r>
          </a:p>
        </p:txBody>
      </p:sp>
    </p:spTree>
    <p:extLst>
      <p:ext uri="{BB962C8B-B14F-4D97-AF65-F5344CB8AC3E}">
        <p14:creationId xmlns:p14="http://schemas.microsoft.com/office/powerpoint/2010/main" val="935324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726758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FD7CE95-19B0-564B-EEC3-356FDA02F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5" y="918572"/>
            <a:ext cx="5508000" cy="387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15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596960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Kostenlose Reifengarantie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2\02 Februar\Service\Service_Internet\S_Aud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24446"/>
            <a:ext cx="7920000" cy="1526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2426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838386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Opel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684362DC-693A-FFB9-00B6-E6F8D4CF9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908050"/>
            <a:ext cx="7920000" cy="43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Peugeot</a:t>
            </a:r>
          </a:p>
        </p:txBody>
      </p:sp>
    </p:spTree>
    <p:extLst>
      <p:ext uri="{BB962C8B-B14F-4D97-AF65-F5344CB8AC3E}">
        <p14:creationId xmlns:p14="http://schemas.microsoft.com/office/powerpoint/2010/main" val="20156108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171557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Eurorepar Front-Flachbalkenscheibenwischer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AFEF3D1-6E74-B69E-AC71-28408B2835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0310"/>
            <a:ext cx="7668000" cy="29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917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C98A12-270E-9FE2-B93C-4BDE51257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>
            <a:extLst>
              <a:ext uri="{FF2B5EF4-FFF2-40B4-BE49-F238E27FC236}">
                <a16:creationId xmlns:a16="http://schemas.microsoft.com/office/drawing/2014/main" id="{04545FCD-64A7-9D0D-0983-E79E48F43E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54461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Peugeot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5-Plus Service für Fahrzeuge ab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DDCCFE2C-0151-F425-7E9A-72041FFD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54" y="908052"/>
            <a:ext cx="7200000" cy="417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7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Renault</a:t>
            </a:r>
          </a:p>
        </p:txBody>
      </p:sp>
    </p:spTree>
    <p:extLst>
      <p:ext uri="{BB962C8B-B14F-4D97-AF65-F5344CB8AC3E}">
        <p14:creationId xmlns:p14="http://schemas.microsoft.com/office/powerpoint/2010/main" val="303530349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67932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Renault Advantage Teile für Fahrzeuge älter als 4 Jahre, 20 %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C:\Users\Wiemann\Desktop\Büro\Dreamweaver\Dreamweaver 2021\12 Dezember\Service\Service_Internet\S_Renault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49"/>
            <a:ext cx="7920000" cy="30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52289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Renault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€ 75,- Gutschein bei Kauf von Original-Zubehör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DE72B9B5-B7C9-77C7-55C9-F8BAE78D6C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524000" cy="33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909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Seat</a:t>
            </a:r>
          </a:p>
        </p:txBody>
      </p:sp>
    </p:spTree>
    <p:extLst>
      <p:ext uri="{BB962C8B-B14F-4D97-AF65-F5344CB8AC3E}">
        <p14:creationId xmlns:p14="http://schemas.microsoft.com/office/powerpoint/2010/main" val="28505855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Economy-Teile für Fahrzeuge ab 4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3554" name="Picture 2" descr="D:\Büro\Dreamweaver\2023\07 Juli\Service\Service_Internet\S_Seat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7" y="908050"/>
            <a:ext cx="7920000" cy="293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75238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Austauschteile mit 40 %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4578" name="Picture 2" descr="D:\Büro\Dreamweaver\2023\07 Juli\Service\Service_Internet\S_Seat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53" y="885577"/>
            <a:ext cx="7920000" cy="315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08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Audi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Batterie-Check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672F65F1-8F83-FF8B-32A9-66727AFEA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3585"/>
            <a:ext cx="3704717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940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Bremsbeläge vorne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07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4502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Bremsklotzsatz vorne ersetzen, Mii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€ 109,00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Endschalldämpfer ersetzen, Ibiza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€ 161,00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Stoßdämpfersatz vorne ersetzen, Ibiza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€ 290,00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3015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Komplettbremsensatz vorne ersetzen, Leon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€ 308,00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17600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11491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Seat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Komplettpreisangebote für ältere Fahrzeuge ab 4 Jahre, Starterbatterien ersetzen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€ 120,00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 descr="G:\2019\07_Juli_zwei\Service\Service_Internet\S_Seat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30" y="908094"/>
            <a:ext cx="4644000" cy="396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Skoda</a:t>
            </a:r>
          </a:p>
        </p:txBody>
      </p:sp>
    </p:spTree>
    <p:extLst>
      <p:ext uri="{BB962C8B-B14F-4D97-AF65-F5344CB8AC3E}">
        <p14:creationId xmlns:p14="http://schemas.microsoft.com/office/powerpoint/2010/main" val="29456370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786374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Economyteile mit Ersparnis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E5A5B93E-7BBD-CBA1-17AF-F290A31B8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2909"/>
            <a:ext cx="7560000" cy="391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56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9042205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Frühjahrs-Fitness-Check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C1DB1234-DB84-4D50-8236-405F2286F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898966"/>
            <a:ext cx="5328000" cy="40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219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5882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Anhängerkupplung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97B1ACA4-025E-02A8-6853-F56317B2A2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5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69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BMW</a:t>
            </a:r>
          </a:p>
        </p:txBody>
      </p:sp>
    </p:spTree>
    <p:extLst>
      <p:ext uri="{BB962C8B-B14F-4D97-AF65-F5344CB8AC3E}">
        <p14:creationId xmlns:p14="http://schemas.microsoft.com/office/powerpoint/2010/main" val="42737924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57962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Transport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Fahrradträger für Dach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€ 225,00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837312FE-14EA-C77A-B6E3-7304C2331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7920000" cy="286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686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286963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Smart-Holder-Komfortpaket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€ 76,50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A723E87D-45CC-BEB4-CA52-3D5FDA0AA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85" y="908050"/>
            <a:ext cx="7920000" cy="25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391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393592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Schutz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Textilfußmatten-Set Premium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€ 65,20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6082660F-7785-C78F-C5DE-C9A9FF4E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260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5408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7379280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Elektromobilität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Mobiles Ladegerät Universal Charger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€ 1.375,00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5BC1FEB6-F535-40D3-8039-7F222F895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49" y="908050"/>
            <a:ext cx="7920000" cy="276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494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7332306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Komfort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Armlehnenerhöhung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€ 9,50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A9409B5-581E-A081-0E4C-BF15FD5B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30373"/>
            <a:ext cx="7920000" cy="260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681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31833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€ 16,90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A6F4704-FA2A-129C-DAC3-D577E65E9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92000" cy="320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484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00462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Elektronik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Lade- und Datenkabel USB-C auf Apple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BBE8A222-8E3B-35B0-3D00-0DCAD36FC4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2" y="927598"/>
            <a:ext cx="7920000" cy="308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882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43097"/>
              </p:ext>
            </p:extLst>
          </p:nvPr>
        </p:nvGraphicFramePr>
        <p:xfrm>
          <a:off x="900113" y="5229200"/>
          <a:ext cx="7740000" cy="4785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€ 12,90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4D1B8F5-3287-F1A3-C411-F4C376B67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0"/>
            <a:ext cx="7920000" cy="326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275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349349"/>
              </p:ext>
            </p:extLst>
          </p:nvPr>
        </p:nvGraphicFramePr>
        <p:xfrm>
          <a:off x="900113" y="5229200"/>
          <a:ext cx="7740000" cy="63095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Skoda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Zubehör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Nachfüllpack Display-Reiniger 2-in-1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€ 11,20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D85D3C17-FEB0-61D1-38C9-1464CA516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18"/>
            <a:ext cx="7920000" cy="313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586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Suzuki</a:t>
            </a:r>
          </a:p>
        </p:txBody>
      </p:sp>
    </p:spTree>
    <p:extLst>
      <p:ext uri="{BB962C8B-B14F-4D97-AF65-F5344CB8AC3E}">
        <p14:creationId xmlns:p14="http://schemas.microsoft.com/office/powerpoint/2010/main" val="1942056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1217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BMW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20 % Ersparnis für BMW älter als 5 Jahre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de-DE" sz="1000" b="0" i="0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Picture 2" descr="C:\Users\Wiemann\Desktop\Büro\Dreamweaver\Dreamweaver 2022\04 April\Service\Service_Internet\S_BMW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0" y="908050"/>
            <a:ext cx="7920000" cy="3418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91215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741110"/>
              </p:ext>
            </p:extLst>
          </p:nvPr>
        </p:nvGraphicFramePr>
        <p:xfrm>
          <a:off x="900113" y="5229200"/>
          <a:ext cx="7740000" cy="9967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Suzuki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Treuebonus, Verlängerung des Mobilservices bei regelmäßiger Wartung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ttig\Desktop\06_Juni\Service\Service_Internet\S_Suzuki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69" y="895897"/>
            <a:ext cx="7920000" cy="268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0729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1" y="9080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latin typeface="Arial" pitchFamily="34" charset="0"/>
                <a:cs typeface="Arial" pitchFamily="34" charset="0"/>
              </a:rPr>
              <a:t>Toyota</a:t>
            </a:r>
          </a:p>
        </p:txBody>
      </p:sp>
    </p:spTree>
    <p:extLst>
      <p:ext uri="{BB962C8B-B14F-4D97-AF65-F5344CB8AC3E}">
        <p14:creationId xmlns:p14="http://schemas.microsoft.com/office/powerpoint/2010/main" val="31132685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7015361"/>
              </p:ext>
            </p:extLst>
          </p:nvPr>
        </p:nvGraphicFramePr>
        <p:xfrm>
          <a:off x="900113" y="5229200"/>
          <a:ext cx="7740000" cy="13506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 / Reifen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Räderwechsel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€ 29,90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Frühjahrs-Check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€ 24,90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9818929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7BECA149-86CE-4C0A-D85B-FACD8298F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" y="908072"/>
            <a:ext cx="4140000" cy="39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474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88879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Jahresinspektion,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€ 289,00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Grafik 3">
            <a:extLst>
              <a:ext uri="{FF2B5EF4-FFF2-40B4-BE49-F238E27FC236}">
                <a16:creationId xmlns:a16="http://schemas.microsoft.com/office/drawing/2014/main" id="{FF2E3894-5C93-50E3-D2E5-3F97284C2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46" y="946385"/>
            <a:ext cx="7200000" cy="389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8374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320553"/>
              </p:ext>
            </p:extLst>
          </p:nvPr>
        </p:nvGraphicFramePr>
        <p:xfrm>
          <a:off x="900113" y="5229200"/>
          <a:ext cx="7740000" cy="9403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HU / AU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Kostenloser Vorab-Check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1266" name="Picture 2" descr="C:\Users\Wiemann\Desktop\Büro\Dreamweaver\Dreamweaver 2023\04 April\Service\Service_Internet\S_Toyota_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6" y="925590"/>
            <a:ext cx="7704000" cy="381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494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888393"/>
              </p:ext>
            </p:extLst>
          </p:nvPr>
        </p:nvGraphicFramePr>
        <p:xfrm>
          <a:off x="900113" y="5136630"/>
          <a:ext cx="7740000" cy="14070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28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Teile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Uniblade Zentralwischerblatt, für Yaris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€ 47,00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032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Service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 panose="020B0604020202020204" pitchFamily="34" charset="0"/>
                        </a:rPr>
                        <a:t>Bremsbelagwechsel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 panose="020B0604020202020204" pitchFamily="34" charset="0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0844383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88AD353-47FD-4C0B-E3A0-B28D7CF0C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08051"/>
            <a:ext cx="3060000" cy="38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5422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641605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Aygo X-Navigation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€ 490,00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€ 890,00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7410" name="Picture 2" descr="C:\Users\Wiemann\Desktop\Büro\Dreamweaver\Dreamweaver 2022\09 September\Service\Service_Internet\S_Toyota_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08050"/>
            <a:ext cx="7920000" cy="2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91067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37900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€ 590,00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€ 790,00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862C6F29-C60E-D7D9-0B30-50DA8BC5C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917165"/>
            <a:ext cx="5760000" cy="39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0787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32104"/>
              </p:ext>
            </p:extLst>
          </p:nvPr>
        </p:nvGraphicFramePr>
        <p:xfrm>
          <a:off x="900113" y="5229200"/>
          <a:ext cx="7740000" cy="1054184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 dirty="0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Touch2&amp;Go Plus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€ 980,00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6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Kartenaktualisierung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€ 179,00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218" name="Picture 2" descr="C:\Users\Wiemann\Desktop\Büro\Dreamweaver\Dreamweaver 2023\05 Mai\Service\Service_Internet\S_Toyota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96" y="908051"/>
            <a:ext cx="5400000" cy="379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0435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"/>
          <p:cNvGraphicFramePr>
            <a:graphicFrameLocks noGrp="1"/>
          </p:cNvGraphicFramePr>
          <p:nvPr/>
        </p:nvGraphicFramePr>
        <p:xfrm>
          <a:off x="900113" y="5229200"/>
          <a:ext cx="7740000" cy="844317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5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66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URL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Marke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Produkt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Maßnahme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GB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Preis</a:t>
                      </a:r>
                    </a:p>
                  </a:txBody>
                  <a:tcPr marL="72000" marR="72000" marT="36000" marB="360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16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6"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sng" strike="noStrike">
                          <a:solidFill>
                            <a:srgbClr val="0000FF"/>
                          </a:solidFill>
                          <a:effectLst/>
                          <a:latin typeface="Arial"/>
                          <a:hlinkClick r:id="rId2"/>
                        </a:rPr>
                        <a:t>URL</a:t>
                      </a:r>
                      <a:endParaRPr lang="de-DE" sz="1000" b="0" i="0" u="sng" strike="noStrike">
                        <a:solidFill>
                          <a:srgbClr val="0000FF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Toyota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Navigation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>
                          <a:effectLst/>
                          <a:latin typeface="Arial"/>
                        </a:rPr>
                        <a:t>Touch2&amp;Go -Multimedia-Update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de-DE" sz="1000" b="0" i="0" u="none" strike="noStrike" dirty="0">
                          <a:effectLst/>
                          <a:latin typeface="Arial"/>
                        </a:rPr>
                        <a:t>€ 199,00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338" name="Picture 2" descr="C:\Users\Wittig\Desktop\06_Juni\Service\Service_Internet\S_Toyota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52" y="908051"/>
            <a:ext cx="7920000" cy="2964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7412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1304</Words>
  <Application>Microsoft Office PowerPoint</Application>
  <PresentationFormat>Bildschirmpräsentation (4:3)</PresentationFormat>
  <Paragraphs>862</Paragraphs>
  <Slides>105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105</vt:i4>
      </vt:variant>
    </vt:vector>
  </HeadingPairs>
  <TitlesOfParts>
    <vt:vector size="109" baseType="lpstr">
      <vt:lpstr>Arial</vt:lpstr>
      <vt:lpstr>Calibri</vt:lpstr>
      <vt:lpstr>Wingdings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Admin</dc:creator>
  <cp:lastModifiedBy>Wittig</cp:lastModifiedBy>
  <cp:revision>1007</cp:revision>
  <dcterms:created xsi:type="dcterms:W3CDTF">2019-01-31T14:56:12Z</dcterms:created>
  <dcterms:modified xsi:type="dcterms:W3CDTF">2024-05-02T09:26:30Z</dcterms:modified>
</cp:coreProperties>
</file>